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306" r:id="rId3"/>
    <p:sldId id="339" r:id="rId4"/>
    <p:sldId id="260" r:id="rId5"/>
    <p:sldId id="261" r:id="rId6"/>
    <p:sldId id="326" r:id="rId7"/>
    <p:sldId id="361" r:id="rId8"/>
    <p:sldId id="365" r:id="rId9"/>
    <p:sldId id="354" r:id="rId10"/>
    <p:sldId id="257" r:id="rId11"/>
    <p:sldId id="308" r:id="rId12"/>
    <p:sldId id="300" r:id="rId13"/>
    <p:sldId id="318" r:id="rId14"/>
    <p:sldId id="309" r:id="rId15"/>
    <p:sldId id="265" r:id="rId16"/>
    <p:sldId id="363" r:id="rId17"/>
    <p:sldId id="271" r:id="rId18"/>
    <p:sldId id="297" r:id="rId19"/>
    <p:sldId id="310" r:id="rId20"/>
    <p:sldId id="360" r:id="rId21"/>
    <p:sldId id="311" r:id="rId22"/>
    <p:sldId id="312" r:id="rId23"/>
    <p:sldId id="313" r:id="rId24"/>
    <p:sldId id="281" r:id="rId25"/>
    <p:sldId id="282" r:id="rId26"/>
    <p:sldId id="283" r:id="rId27"/>
    <p:sldId id="284" r:id="rId28"/>
    <p:sldId id="285" r:id="rId29"/>
    <p:sldId id="286" r:id="rId30"/>
    <p:sldId id="268" r:id="rId31"/>
    <p:sldId id="305" r:id="rId32"/>
    <p:sldId id="316" r:id="rId33"/>
    <p:sldId id="315" r:id="rId34"/>
    <p:sldId id="362" r:id="rId35"/>
    <p:sldId id="317" r:id="rId36"/>
    <p:sldId id="319" r:id="rId37"/>
    <p:sldId id="341" r:id="rId38"/>
    <p:sldId id="320" r:id="rId39"/>
    <p:sldId id="321" r:id="rId40"/>
    <p:sldId id="322" r:id="rId41"/>
    <p:sldId id="323" r:id="rId42"/>
    <p:sldId id="324" r:id="rId43"/>
    <p:sldId id="327" r:id="rId44"/>
    <p:sldId id="328" r:id="rId45"/>
    <p:sldId id="329" r:id="rId46"/>
    <p:sldId id="356" r:id="rId47"/>
    <p:sldId id="366" r:id="rId48"/>
    <p:sldId id="330" r:id="rId49"/>
    <p:sldId id="340" r:id="rId50"/>
    <p:sldId id="352" r:id="rId51"/>
    <p:sldId id="331" r:id="rId52"/>
    <p:sldId id="332" r:id="rId53"/>
    <p:sldId id="333" r:id="rId54"/>
    <p:sldId id="334" r:id="rId55"/>
    <p:sldId id="335" r:id="rId56"/>
    <p:sldId id="336" r:id="rId57"/>
    <p:sldId id="337" r:id="rId58"/>
    <p:sldId id="348" r:id="rId59"/>
    <p:sldId id="353" r:id="rId60"/>
    <p:sldId id="349" r:id="rId61"/>
    <p:sldId id="350" r:id="rId62"/>
    <p:sldId id="351" r:id="rId63"/>
    <p:sldId id="338" r:id="rId64"/>
    <p:sldId id="359" r:id="rId65"/>
    <p:sldId id="274" r:id="rId66"/>
    <p:sldId id="275" r:id="rId67"/>
    <p:sldId id="367" r:id="rId68"/>
    <p:sldId id="347" r:id="rId69"/>
    <p:sldId id="267" r:id="rId70"/>
    <p:sldId id="343" r:id="rId71"/>
    <p:sldId id="342" r:id="rId72"/>
    <p:sldId id="344" r:id="rId73"/>
    <p:sldId id="345" r:id="rId74"/>
    <p:sldId id="346" r:id="rId75"/>
    <p:sldId id="368" r:id="rId76"/>
    <p:sldId id="293" r:id="rId77"/>
    <p:sldId id="294"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0323" autoAdjust="0"/>
  </p:normalViewPr>
  <p:slideViewPr>
    <p:cSldViewPr>
      <p:cViewPr varScale="1">
        <p:scale>
          <a:sx n="81" d="100"/>
          <a:sy n="81" d="100"/>
        </p:scale>
        <p:origin x="16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514484300573535E-2"/>
          <c:y val="9.8188011425042451E-2"/>
          <c:w val="0.80847039953339161"/>
          <c:h val="0.66655067932684886"/>
        </c:manualLayout>
      </c:layout>
      <c:barChart>
        <c:barDir val="col"/>
        <c:grouping val="clustered"/>
        <c:varyColors val="0"/>
        <c:ser>
          <c:idx val="0"/>
          <c:order val="0"/>
          <c:tx>
            <c:strRef>
              <c:f>'[DEPTT.LIBRARY COLLECTION.xlsx]Sheet2'!$B$1:$B$3</c:f>
              <c:strCache>
                <c:ptCount val="3"/>
                <c:pt idx="0">
                  <c:v>CEC-CGC</c:v>
                </c:pt>
                <c:pt idx="1">
                  <c:v> LIBRARY: COLLECTION</c:v>
                </c:pt>
                <c:pt idx="2">
                  <c:v>TITLES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dLbl>
              <c:idx val="0"/>
              <c:layout>
                <c:manualLayout>
                  <c:x val="-1.7069701280227598E-2"/>
                  <c:y val="-8.0276394296874831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492-45B3-9C46-87C33E131875}"/>
                </c:ext>
              </c:extLst>
            </c:dLbl>
            <c:dLbl>
              <c:idx val="2"/>
              <c:layout>
                <c:manualLayout>
                  <c:x val="-1.7069701280227598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492-45B3-9C46-87C33E131875}"/>
                </c:ext>
              </c:extLst>
            </c:dLbl>
            <c:dLbl>
              <c:idx val="4"/>
              <c:layout>
                <c:manualLayout>
                  <c:x val="-2.2759601706970129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492-45B3-9C46-87C33E131875}"/>
                </c:ext>
              </c:extLst>
            </c:dLbl>
            <c:dLbl>
              <c:idx val="6"/>
              <c:layout>
                <c:manualLayout>
                  <c:x val="-1.7069701280227598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492-45B3-9C46-87C33E131875}"/>
                </c:ext>
              </c:extLst>
            </c:dLbl>
            <c:dLbl>
              <c:idx val="8"/>
              <c:layout>
                <c:manualLayout>
                  <c:x val="-1.1379800853484995E-2"/>
                  <c:y val="8.0276394296874831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492-45B3-9C46-87C33E131875}"/>
                </c:ext>
              </c:extLst>
            </c:dLbl>
            <c:dLbl>
              <c:idx val="10"/>
              <c:layout>
                <c:manualLayout>
                  <c:x val="-3.4139402560455195E-2"/>
                  <c:y val="-8.0276394296874831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492-45B3-9C46-87C33E131875}"/>
                </c:ext>
              </c:extLst>
            </c:dLbl>
            <c:dLbl>
              <c:idx val="12"/>
              <c:layout>
                <c:manualLayout>
                  <c:x val="-2.8449502133712661E-2"/>
                  <c:y val="8.0276394296874831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9492-45B3-9C46-87C33E131875}"/>
                </c:ext>
              </c:extLst>
            </c:dLbl>
            <c:dLbl>
              <c:idx val="14"/>
              <c:layout>
                <c:manualLayout>
                  <c:x val="-3.2242769084874348E-2"/>
                  <c:y val="6.568144499178981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492-45B3-9C46-87C33E131875}"/>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'[DEPTT.LIBRARY COLLECTION.xlsx]Sheet2'!$A$4:$A$19</c:f>
              <c:strCache>
                <c:ptCount val="15"/>
                <c:pt idx="0">
                  <c:v>ECE</c:v>
                </c:pt>
                <c:pt idx="2">
                  <c:v>CSE &amp; IT</c:v>
                </c:pt>
                <c:pt idx="4">
                  <c:v>ME</c:v>
                </c:pt>
                <c:pt idx="6">
                  <c:v>MANAGEMENT</c:v>
                </c:pt>
                <c:pt idx="8">
                  <c:v>MCA</c:v>
                </c:pt>
                <c:pt idx="10">
                  <c:v>REF.&amp; GEN BOOKS</c:v>
                </c:pt>
                <c:pt idx="12">
                  <c:v>GIFTED BOOKS</c:v>
                </c:pt>
                <c:pt idx="14">
                  <c:v>BOUND VOLUMES OF JOURNALS</c:v>
                </c:pt>
              </c:strCache>
            </c:strRef>
          </c:cat>
          <c:val>
            <c:numRef>
              <c:f>'[DEPTT.LIBRARY COLLECTION.xlsx]Sheet2'!$B$4:$B$19</c:f>
              <c:numCache>
                <c:formatCode>General</c:formatCode>
                <c:ptCount val="16"/>
                <c:pt idx="0">
                  <c:v>1580</c:v>
                </c:pt>
                <c:pt idx="2">
                  <c:v>2901</c:v>
                </c:pt>
                <c:pt idx="4">
                  <c:v>828</c:v>
                </c:pt>
                <c:pt idx="6">
                  <c:v>842</c:v>
                </c:pt>
                <c:pt idx="8">
                  <c:v>709</c:v>
                </c:pt>
                <c:pt idx="10">
                  <c:v>2506</c:v>
                </c:pt>
                <c:pt idx="12">
                  <c:v>266</c:v>
                </c:pt>
                <c:pt idx="14">
                  <c:v>1199</c:v>
                </c:pt>
              </c:numCache>
            </c:numRef>
          </c:val>
          <c:extLst>
            <c:ext xmlns:c16="http://schemas.microsoft.com/office/drawing/2014/chart" uri="{C3380CC4-5D6E-409C-BE32-E72D297353CC}">
              <c16:uniqueId val="{00000008-9492-45B3-9C46-87C33E131875}"/>
            </c:ext>
          </c:extLst>
        </c:ser>
        <c:ser>
          <c:idx val="1"/>
          <c:order val="1"/>
          <c:tx>
            <c:strRef>
              <c:f>'[DEPTT.LIBRARY COLLECTION.xlsx]Sheet2'!$C$1:$C$3</c:f>
              <c:strCache>
                <c:ptCount val="3"/>
                <c:pt idx="0">
                  <c:v>CEC-CGC</c:v>
                </c:pt>
                <c:pt idx="1">
                  <c:v> LIBRARY: COLLECTION</c:v>
                </c:pt>
                <c:pt idx="2">
                  <c:v>VOLUMES</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'[DEPTT.LIBRARY COLLECTION.xlsx]Sheet2'!$A$4:$A$19</c:f>
              <c:strCache>
                <c:ptCount val="15"/>
                <c:pt idx="0">
                  <c:v>ECE</c:v>
                </c:pt>
                <c:pt idx="2">
                  <c:v>CSE &amp; IT</c:v>
                </c:pt>
                <c:pt idx="4">
                  <c:v>ME</c:v>
                </c:pt>
                <c:pt idx="6">
                  <c:v>MANAGEMENT</c:v>
                </c:pt>
                <c:pt idx="8">
                  <c:v>MCA</c:v>
                </c:pt>
                <c:pt idx="10">
                  <c:v>REF.&amp; GEN BOOKS</c:v>
                </c:pt>
                <c:pt idx="12">
                  <c:v>GIFTED BOOKS</c:v>
                </c:pt>
                <c:pt idx="14">
                  <c:v>BOUND VOLUMES OF JOURNALS</c:v>
                </c:pt>
              </c:strCache>
            </c:strRef>
          </c:cat>
          <c:val>
            <c:numRef>
              <c:f>'[DEPTT.LIBRARY COLLECTION.xlsx]Sheet2'!$C$4:$C$19</c:f>
              <c:numCache>
                <c:formatCode>General</c:formatCode>
                <c:ptCount val="16"/>
                <c:pt idx="0">
                  <c:v>9194</c:v>
                </c:pt>
                <c:pt idx="2">
                  <c:v>21525</c:v>
                </c:pt>
                <c:pt idx="4">
                  <c:v>6064</c:v>
                </c:pt>
                <c:pt idx="6">
                  <c:v>4555</c:v>
                </c:pt>
                <c:pt idx="8">
                  <c:v>4221</c:v>
                </c:pt>
                <c:pt idx="10">
                  <c:v>2547</c:v>
                </c:pt>
                <c:pt idx="12">
                  <c:v>956</c:v>
                </c:pt>
                <c:pt idx="14">
                  <c:v>1199</c:v>
                </c:pt>
              </c:numCache>
            </c:numRef>
          </c:val>
          <c:extLst>
            <c:ext xmlns:c16="http://schemas.microsoft.com/office/drawing/2014/chart" uri="{C3380CC4-5D6E-409C-BE32-E72D297353CC}">
              <c16:uniqueId val="{00000009-9492-45B3-9C46-87C33E131875}"/>
            </c:ext>
          </c:extLst>
        </c:ser>
        <c:dLbls>
          <c:dLblPos val="outEnd"/>
          <c:showLegendKey val="0"/>
          <c:showVal val="1"/>
          <c:showCatName val="0"/>
          <c:showSerName val="0"/>
          <c:showPercent val="0"/>
          <c:showBubbleSize val="0"/>
        </c:dLbls>
        <c:gapWidth val="164"/>
        <c:overlap val="-22"/>
        <c:axId val="496287536"/>
        <c:axId val="496268816"/>
      </c:barChart>
      <c:catAx>
        <c:axId val="49628753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en-US"/>
          </a:p>
        </c:txPr>
        <c:crossAx val="496268816"/>
        <c:crosses val="autoZero"/>
        <c:auto val="1"/>
        <c:lblAlgn val="ctr"/>
        <c:lblOffset val="100"/>
        <c:noMultiLvlLbl val="0"/>
      </c:catAx>
      <c:valAx>
        <c:axId val="4962688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B0F0"/>
                </a:solidFill>
                <a:latin typeface="+mn-lt"/>
                <a:ea typeface="+mn-ea"/>
                <a:cs typeface="+mn-cs"/>
              </a:defRPr>
            </a:pPr>
            <a:endParaRPr lang="en-US"/>
          </a:p>
        </c:txPr>
        <c:crossAx val="49628753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cmpd="sng">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87994D2-8A00-4638-A82F-E7FD467634B6}" type="doc">
      <dgm:prSet loTypeId="urn:microsoft.com/office/officeart/2005/8/layout/hList6" loCatId="list" qsTypeId="urn:microsoft.com/office/officeart/2005/8/quickstyle/simple1#1" qsCatId="simple" csTypeId="urn:microsoft.com/office/officeart/2005/8/colors/colorful3#1" csCatId="colorful" phldr="1"/>
      <dgm:spPr/>
      <dgm:t>
        <a:bodyPr/>
        <a:lstStyle/>
        <a:p>
          <a:endParaRPr lang="en-US"/>
        </a:p>
      </dgm:t>
    </dgm:pt>
    <dgm:pt modelId="{AAF38661-9291-4C71-97AF-32736DD54FD3}">
      <dgm:prSet phldrT="[Text]" custT="1"/>
      <dgm:spPr/>
      <dgm:t>
        <a:bodyPr/>
        <a:lstStyle/>
        <a:p>
          <a:r>
            <a:rPr lang="en-US" sz="3200" b="1" dirty="0">
              <a:solidFill>
                <a:sysClr val="windowText" lastClr="000000"/>
              </a:solidFill>
            </a:rPr>
            <a:t>TOTAL </a:t>
          </a:r>
          <a:r>
            <a:rPr lang="en-US" sz="2800" b="1" dirty="0">
              <a:solidFill>
                <a:sysClr val="windowText" lastClr="000000"/>
              </a:solidFill>
            </a:rPr>
            <a:t>MEMBERSHIP</a:t>
          </a:r>
        </a:p>
      </dgm:t>
    </dgm:pt>
    <dgm:pt modelId="{5F421D75-FFD2-4679-BBA7-D55EF7D922C4}" type="parTrans" cxnId="{358570D7-8BAA-421F-AD68-ACAF32D62347}">
      <dgm:prSet/>
      <dgm:spPr/>
      <dgm:t>
        <a:bodyPr/>
        <a:lstStyle/>
        <a:p>
          <a:endParaRPr lang="en-US"/>
        </a:p>
      </dgm:t>
    </dgm:pt>
    <dgm:pt modelId="{B08E0211-0820-43D5-9E92-7EFD398C9F4F}" type="sibTrans" cxnId="{358570D7-8BAA-421F-AD68-ACAF32D62347}">
      <dgm:prSet/>
      <dgm:spPr/>
      <dgm:t>
        <a:bodyPr/>
        <a:lstStyle/>
        <a:p>
          <a:endParaRPr lang="en-US"/>
        </a:p>
      </dgm:t>
    </dgm:pt>
    <dgm:pt modelId="{3520407C-2EAB-4357-9FF3-FED59C8A8EF6}">
      <dgm:prSet phldrT="[Text]" custT="1"/>
      <dgm:spPr/>
      <dgm:t>
        <a:bodyPr/>
        <a:lstStyle/>
        <a:p>
          <a:r>
            <a:rPr lang="en-US" sz="6000" dirty="0" smtClean="0">
              <a:solidFill>
                <a:sysClr val="windowText" lastClr="000000"/>
              </a:solidFill>
            </a:rPr>
            <a:t>4500</a:t>
          </a:r>
          <a:endParaRPr lang="en-US" sz="6000" dirty="0">
            <a:solidFill>
              <a:sysClr val="windowText" lastClr="000000"/>
            </a:solidFill>
          </a:endParaRPr>
        </a:p>
      </dgm:t>
    </dgm:pt>
    <dgm:pt modelId="{17C3982A-22C6-489A-9F09-E697F2E0CCFA}" type="parTrans" cxnId="{968A7A1E-326F-4BCC-B1E4-CCE715D94DA0}">
      <dgm:prSet/>
      <dgm:spPr/>
      <dgm:t>
        <a:bodyPr/>
        <a:lstStyle/>
        <a:p>
          <a:endParaRPr lang="en-US"/>
        </a:p>
      </dgm:t>
    </dgm:pt>
    <dgm:pt modelId="{D0D56F19-3400-4311-B295-848DDB645653}" type="sibTrans" cxnId="{968A7A1E-326F-4BCC-B1E4-CCE715D94DA0}">
      <dgm:prSet/>
      <dgm:spPr/>
      <dgm:t>
        <a:bodyPr/>
        <a:lstStyle/>
        <a:p>
          <a:endParaRPr lang="en-US"/>
        </a:p>
      </dgm:t>
    </dgm:pt>
    <dgm:pt modelId="{3D5B1085-B352-4634-9A71-FF78DA493267}">
      <dgm:prSet phldrT="[Text]" custT="1"/>
      <dgm:spPr/>
      <dgm:t>
        <a:bodyPr/>
        <a:lstStyle/>
        <a:p>
          <a:r>
            <a:rPr lang="en-US" sz="5400" dirty="0" smtClean="0">
              <a:solidFill>
                <a:sysClr val="windowText" lastClr="000000"/>
              </a:solidFill>
            </a:rPr>
            <a:t>400</a:t>
          </a:r>
          <a:endParaRPr lang="en-US" sz="5400" dirty="0">
            <a:solidFill>
              <a:sysClr val="windowText" lastClr="000000"/>
            </a:solidFill>
          </a:endParaRPr>
        </a:p>
      </dgm:t>
    </dgm:pt>
    <dgm:pt modelId="{A66C81F7-0EDD-4027-80E7-BCB793D093C8}" type="parTrans" cxnId="{8614B70D-555F-4DE3-82AE-CDA9C52D0F43}">
      <dgm:prSet/>
      <dgm:spPr/>
      <dgm:t>
        <a:bodyPr/>
        <a:lstStyle/>
        <a:p>
          <a:endParaRPr lang="en-US"/>
        </a:p>
      </dgm:t>
    </dgm:pt>
    <dgm:pt modelId="{A49376C3-D94F-4102-A67C-476957DBA61B}" type="sibTrans" cxnId="{8614B70D-555F-4DE3-82AE-CDA9C52D0F43}">
      <dgm:prSet/>
      <dgm:spPr/>
      <dgm:t>
        <a:bodyPr/>
        <a:lstStyle/>
        <a:p>
          <a:endParaRPr lang="en-US"/>
        </a:p>
      </dgm:t>
    </dgm:pt>
    <dgm:pt modelId="{7900F6BC-63FF-4002-9F4C-605D67B47C8D}">
      <dgm:prSet phldrT="[Text]" custT="1"/>
      <dgm:spPr/>
      <dgm:t>
        <a:bodyPr/>
        <a:lstStyle/>
        <a:p>
          <a:r>
            <a:rPr lang="en-US" sz="6000" dirty="0" smtClean="0">
              <a:solidFill>
                <a:sysClr val="windowText" lastClr="000000"/>
              </a:solidFill>
            </a:rPr>
            <a:t>150</a:t>
          </a:r>
          <a:endParaRPr lang="en-US" sz="6000" dirty="0">
            <a:solidFill>
              <a:sysClr val="windowText" lastClr="000000"/>
            </a:solidFill>
          </a:endParaRPr>
        </a:p>
      </dgm:t>
    </dgm:pt>
    <dgm:pt modelId="{05D4902F-DE93-4F02-BFDA-62A6A78BE412}" type="parTrans" cxnId="{B42AAB0F-7DBD-48BF-9156-E9A2DEE9076E}">
      <dgm:prSet/>
      <dgm:spPr/>
      <dgm:t>
        <a:bodyPr/>
        <a:lstStyle/>
        <a:p>
          <a:endParaRPr lang="en-US"/>
        </a:p>
      </dgm:t>
    </dgm:pt>
    <dgm:pt modelId="{863B8B41-4E24-479B-895C-5FBC7EDD3A65}" type="sibTrans" cxnId="{B42AAB0F-7DBD-48BF-9156-E9A2DEE9076E}">
      <dgm:prSet/>
      <dgm:spPr/>
      <dgm:t>
        <a:bodyPr/>
        <a:lstStyle/>
        <a:p>
          <a:endParaRPr lang="en-US"/>
        </a:p>
      </dgm:t>
    </dgm:pt>
    <dgm:pt modelId="{C7FCD1F8-54D0-46B5-B55F-B86815BB2BEE}">
      <dgm:prSet phldrT="[Text]" custT="1"/>
      <dgm:spPr/>
      <dgm:t>
        <a:bodyPr/>
        <a:lstStyle/>
        <a:p>
          <a:r>
            <a:rPr lang="en-US" sz="3600" b="1" dirty="0">
              <a:solidFill>
                <a:sysClr val="windowText" lastClr="000000"/>
              </a:solidFill>
            </a:rPr>
            <a:t>DAILY FOOTFALL</a:t>
          </a:r>
        </a:p>
      </dgm:t>
    </dgm:pt>
    <dgm:pt modelId="{C86531B9-F11F-4A19-BF1C-30E4DAC366DA}" type="sibTrans" cxnId="{5494C72C-85C6-465A-AE72-C9FD55C77997}">
      <dgm:prSet/>
      <dgm:spPr/>
      <dgm:t>
        <a:bodyPr/>
        <a:lstStyle/>
        <a:p>
          <a:endParaRPr lang="en-US"/>
        </a:p>
      </dgm:t>
    </dgm:pt>
    <dgm:pt modelId="{40C85964-342D-48C1-98BC-373A9EBA776D}" type="parTrans" cxnId="{5494C72C-85C6-465A-AE72-C9FD55C77997}">
      <dgm:prSet/>
      <dgm:spPr/>
      <dgm:t>
        <a:bodyPr/>
        <a:lstStyle/>
        <a:p>
          <a:endParaRPr lang="en-US"/>
        </a:p>
      </dgm:t>
    </dgm:pt>
    <dgm:pt modelId="{C4D8BB45-64CC-43D9-B9EE-6EF22E97BF7F}">
      <dgm:prSet phldrT="[Text]" custT="1"/>
      <dgm:spPr/>
      <dgm:t>
        <a:bodyPr/>
        <a:lstStyle/>
        <a:p>
          <a:r>
            <a:rPr lang="en-US" sz="3200" b="1" dirty="0">
              <a:solidFill>
                <a:schemeClr val="tx1"/>
              </a:solidFill>
            </a:rPr>
            <a:t>DAILY </a:t>
          </a:r>
          <a:r>
            <a:rPr lang="en-US" sz="2800" b="1" dirty="0">
              <a:solidFill>
                <a:schemeClr val="tx1"/>
              </a:solidFill>
            </a:rPr>
            <a:t>TRANSACTIONS</a:t>
          </a:r>
        </a:p>
      </dgm:t>
    </dgm:pt>
    <dgm:pt modelId="{F344FE3B-074E-4B10-B44C-07E1BF047F21}" type="sibTrans" cxnId="{90113CDD-02DB-4238-8A2B-894967DE6025}">
      <dgm:prSet/>
      <dgm:spPr/>
      <dgm:t>
        <a:bodyPr/>
        <a:lstStyle/>
        <a:p>
          <a:endParaRPr lang="en-US"/>
        </a:p>
      </dgm:t>
    </dgm:pt>
    <dgm:pt modelId="{7487D6DF-A339-4C09-9726-C8CAE3851C6E}" type="parTrans" cxnId="{90113CDD-02DB-4238-8A2B-894967DE6025}">
      <dgm:prSet/>
      <dgm:spPr/>
      <dgm:t>
        <a:bodyPr/>
        <a:lstStyle/>
        <a:p>
          <a:endParaRPr lang="en-US"/>
        </a:p>
      </dgm:t>
    </dgm:pt>
    <dgm:pt modelId="{9A4BAD14-68B3-4A39-B4B5-36B5BD9ED271}" type="pres">
      <dgm:prSet presAssocID="{087994D2-8A00-4638-A82F-E7FD467634B6}" presName="Name0" presStyleCnt="0">
        <dgm:presLayoutVars>
          <dgm:dir/>
          <dgm:resizeHandles val="exact"/>
        </dgm:presLayoutVars>
      </dgm:prSet>
      <dgm:spPr/>
      <dgm:t>
        <a:bodyPr/>
        <a:lstStyle/>
        <a:p>
          <a:endParaRPr lang="en-US"/>
        </a:p>
      </dgm:t>
    </dgm:pt>
    <dgm:pt modelId="{6A1CEB64-3E45-4145-95C0-EF7E2B1CC8FB}" type="pres">
      <dgm:prSet presAssocID="{AAF38661-9291-4C71-97AF-32736DD54FD3}" presName="node" presStyleLbl="node1" presStyleIdx="0" presStyleCnt="3" custScaleX="185891" custLinFactX="938" custLinFactNeighborX="100000" custLinFactNeighborY="-1786">
        <dgm:presLayoutVars>
          <dgm:bulletEnabled val="1"/>
        </dgm:presLayoutVars>
      </dgm:prSet>
      <dgm:spPr/>
      <dgm:t>
        <a:bodyPr/>
        <a:lstStyle/>
        <a:p>
          <a:endParaRPr lang="en-US"/>
        </a:p>
      </dgm:t>
    </dgm:pt>
    <dgm:pt modelId="{EBBC9EC9-3A82-45E9-BC35-5AD31024C2E4}" type="pres">
      <dgm:prSet presAssocID="{B08E0211-0820-43D5-9E92-7EFD398C9F4F}" presName="sibTrans" presStyleCnt="0"/>
      <dgm:spPr/>
    </dgm:pt>
    <dgm:pt modelId="{FE48C829-FE74-4620-BCAD-F950213D35DB}" type="pres">
      <dgm:prSet presAssocID="{C7FCD1F8-54D0-46B5-B55F-B86815BB2BEE}" presName="node" presStyleLbl="node1" presStyleIdx="1" presStyleCnt="3" custScaleX="160244" custLinFactNeighborX="71339" custLinFactNeighborY="0">
        <dgm:presLayoutVars>
          <dgm:bulletEnabled val="1"/>
        </dgm:presLayoutVars>
      </dgm:prSet>
      <dgm:spPr/>
      <dgm:t>
        <a:bodyPr/>
        <a:lstStyle/>
        <a:p>
          <a:endParaRPr lang="en-US"/>
        </a:p>
      </dgm:t>
    </dgm:pt>
    <dgm:pt modelId="{46D6DCEC-80A8-45DB-9CB9-2C1D1EB0466E}" type="pres">
      <dgm:prSet presAssocID="{C86531B9-F11F-4A19-BF1C-30E4DAC366DA}" presName="sibTrans" presStyleCnt="0"/>
      <dgm:spPr/>
    </dgm:pt>
    <dgm:pt modelId="{351A927F-4F93-4E42-ABA8-87BE009D6C52}" type="pres">
      <dgm:prSet presAssocID="{C4D8BB45-64CC-43D9-B9EE-6EF22E97BF7F}" presName="node" presStyleLbl="node1" presStyleIdx="2" presStyleCnt="3" custScaleX="190516">
        <dgm:presLayoutVars>
          <dgm:bulletEnabled val="1"/>
        </dgm:presLayoutVars>
      </dgm:prSet>
      <dgm:spPr/>
      <dgm:t>
        <a:bodyPr/>
        <a:lstStyle/>
        <a:p>
          <a:endParaRPr lang="en-US"/>
        </a:p>
      </dgm:t>
    </dgm:pt>
  </dgm:ptLst>
  <dgm:cxnLst>
    <dgm:cxn modelId="{8E825C45-C73C-4347-B6B2-66B1970CE8DC}" type="presOf" srcId="{AAF38661-9291-4C71-97AF-32736DD54FD3}" destId="{6A1CEB64-3E45-4145-95C0-EF7E2B1CC8FB}" srcOrd="0" destOrd="0" presId="urn:microsoft.com/office/officeart/2005/8/layout/hList6"/>
    <dgm:cxn modelId="{90113CDD-02DB-4238-8A2B-894967DE6025}" srcId="{087994D2-8A00-4638-A82F-E7FD467634B6}" destId="{C4D8BB45-64CC-43D9-B9EE-6EF22E97BF7F}" srcOrd="2" destOrd="0" parTransId="{7487D6DF-A339-4C09-9726-C8CAE3851C6E}" sibTransId="{F344FE3B-074E-4B10-B44C-07E1BF047F21}"/>
    <dgm:cxn modelId="{358570D7-8BAA-421F-AD68-ACAF32D62347}" srcId="{087994D2-8A00-4638-A82F-E7FD467634B6}" destId="{AAF38661-9291-4C71-97AF-32736DD54FD3}" srcOrd="0" destOrd="0" parTransId="{5F421D75-FFD2-4679-BBA7-D55EF7D922C4}" sibTransId="{B08E0211-0820-43D5-9E92-7EFD398C9F4F}"/>
    <dgm:cxn modelId="{3FD2A762-5976-47B1-9C9F-4D3329EE1036}" type="presOf" srcId="{C7FCD1F8-54D0-46B5-B55F-B86815BB2BEE}" destId="{FE48C829-FE74-4620-BCAD-F950213D35DB}" srcOrd="0" destOrd="0" presId="urn:microsoft.com/office/officeart/2005/8/layout/hList6"/>
    <dgm:cxn modelId="{914665C6-4BFE-4552-9AE5-E73F978F881C}" type="presOf" srcId="{3D5B1085-B352-4634-9A71-FF78DA493267}" destId="{FE48C829-FE74-4620-BCAD-F950213D35DB}" srcOrd="0" destOrd="1" presId="urn:microsoft.com/office/officeart/2005/8/layout/hList6"/>
    <dgm:cxn modelId="{75CE2A87-6C33-4E8A-B539-8CF3F32D3A69}" type="presOf" srcId="{C4D8BB45-64CC-43D9-B9EE-6EF22E97BF7F}" destId="{351A927F-4F93-4E42-ABA8-87BE009D6C52}" srcOrd="0" destOrd="0" presId="urn:microsoft.com/office/officeart/2005/8/layout/hList6"/>
    <dgm:cxn modelId="{CF8E7F4E-CD05-46BE-860C-2197047471C0}" type="presOf" srcId="{3520407C-2EAB-4357-9FF3-FED59C8A8EF6}" destId="{6A1CEB64-3E45-4145-95C0-EF7E2B1CC8FB}" srcOrd="0" destOrd="1" presId="urn:microsoft.com/office/officeart/2005/8/layout/hList6"/>
    <dgm:cxn modelId="{8614B70D-555F-4DE3-82AE-CDA9C52D0F43}" srcId="{C7FCD1F8-54D0-46B5-B55F-B86815BB2BEE}" destId="{3D5B1085-B352-4634-9A71-FF78DA493267}" srcOrd="0" destOrd="0" parTransId="{A66C81F7-0EDD-4027-80E7-BCB793D093C8}" sibTransId="{A49376C3-D94F-4102-A67C-476957DBA61B}"/>
    <dgm:cxn modelId="{BE31A68E-5161-4CFC-91A0-9C2071CE60A4}" type="presOf" srcId="{087994D2-8A00-4638-A82F-E7FD467634B6}" destId="{9A4BAD14-68B3-4A39-B4B5-36B5BD9ED271}" srcOrd="0" destOrd="0" presId="urn:microsoft.com/office/officeart/2005/8/layout/hList6"/>
    <dgm:cxn modelId="{B42AAB0F-7DBD-48BF-9156-E9A2DEE9076E}" srcId="{C4D8BB45-64CC-43D9-B9EE-6EF22E97BF7F}" destId="{7900F6BC-63FF-4002-9F4C-605D67B47C8D}" srcOrd="0" destOrd="0" parTransId="{05D4902F-DE93-4F02-BFDA-62A6A78BE412}" sibTransId="{863B8B41-4E24-479B-895C-5FBC7EDD3A65}"/>
    <dgm:cxn modelId="{04AB15A0-D2E6-4662-95ED-F863D98856D1}" type="presOf" srcId="{7900F6BC-63FF-4002-9F4C-605D67B47C8D}" destId="{351A927F-4F93-4E42-ABA8-87BE009D6C52}" srcOrd="0" destOrd="1" presId="urn:microsoft.com/office/officeart/2005/8/layout/hList6"/>
    <dgm:cxn modelId="{5494C72C-85C6-465A-AE72-C9FD55C77997}" srcId="{087994D2-8A00-4638-A82F-E7FD467634B6}" destId="{C7FCD1F8-54D0-46B5-B55F-B86815BB2BEE}" srcOrd="1" destOrd="0" parTransId="{40C85964-342D-48C1-98BC-373A9EBA776D}" sibTransId="{C86531B9-F11F-4A19-BF1C-30E4DAC366DA}"/>
    <dgm:cxn modelId="{968A7A1E-326F-4BCC-B1E4-CCE715D94DA0}" srcId="{AAF38661-9291-4C71-97AF-32736DD54FD3}" destId="{3520407C-2EAB-4357-9FF3-FED59C8A8EF6}" srcOrd="0" destOrd="0" parTransId="{17C3982A-22C6-489A-9F09-E697F2E0CCFA}" sibTransId="{D0D56F19-3400-4311-B295-848DDB645653}"/>
    <dgm:cxn modelId="{9B59EB25-C10F-4BEF-A65F-319D53131F05}" type="presParOf" srcId="{9A4BAD14-68B3-4A39-B4B5-36B5BD9ED271}" destId="{6A1CEB64-3E45-4145-95C0-EF7E2B1CC8FB}" srcOrd="0" destOrd="0" presId="urn:microsoft.com/office/officeart/2005/8/layout/hList6"/>
    <dgm:cxn modelId="{71F54FBC-A687-45A4-9D1E-B64E19C57CF7}" type="presParOf" srcId="{9A4BAD14-68B3-4A39-B4B5-36B5BD9ED271}" destId="{EBBC9EC9-3A82-45E9-BC35-5AD31024C2E4}" srcOrd="1" destOrd="0" presId="urn:microsoft.com/office/officeart/2005/8/layout/hList6"/>
    <dgm:cxn modelId="{D77C68D5-7919-4E9A-AFD9-BB00F29F7CEF}" type="presParOf" srcId="{9A4BAD14-68B3-4A39-B4B5-36B5BD9ED271}" destId="{FE48C829-FE74-4620-BCAD-F950213D35DB}" srcOrd="2" destOrd="0" presId="urn:microsoft.com/office/officeart/2005/8/layout/hList6"/>
    <dgm:cxn modelId="{8AB9839E-10B3-4AD1-8905-1F190788E4D0}" type="presParOf" srcId="{9A4BAD14-68B3-4A39-B4B5-36B5BD9ED271}" destId="{46D6DCEC-80A8-45DB-9CB9-2C1D1EB0466E}" srcOrd="3" destOrd="0" presId="urn:microsoft.com/office/officeart/2005/8/layout/hList6"/>
    <dgm:cxn modelId="{E195031B-AD99-45B5-B5DD-31C942C52067}" type="presParOf" srcId="{9A4BAD14-68B3-4A39-B4B5-36B5BD9ED271}" destId="{351A927F-4F93-4E42-ABA8-87BE009D6C52}"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CEB64-3E45-4145-95C0-EF7E2B1CC8FB}">
      <dsp:nvSpPr>
        <dsp:cNvPr id="0" name=""/>
        <dsp:cNvSpPr/>
      </dsp:nvSpPr>
      <dsp:spPr>
        <a:xfrm rot="16200000">
          <a:off x="-706721" y="838849"/>
          <a:ext cx="4525963" cy="2848264"/>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lvl="0" algn="l" defTabSz="1422400">
            <a:lnSpc>
              <a:spcPct val="90000"/>
            </a:lnSpc>
            <a:spcBef>
              <a:spcPct val="0"/>
            </a:spcBef>
            <a:spcAft>
              <a:spcPct val="35000"/>
            </a:spcAft>
          </a:pPr>
          <a:r>
            <a:rPr lang="en-US" sz="3200" b="1" kern="1200" dirty="0">
              <a:solidFill>
                <a:sysClr val="windowText" lastClr="000000"/>
              </a:solidFill>
            </a:rPr>
            <a:t>TOTAL </a:t>
          </a:r>
          <a:r>
            <a:rPr lang="en-US" sz="2800" b="1" kern="1200" dirty="0">
              <a:solidFill>
                <a:sysClr val="windowText" lastClr="000000"/>
              </a:solidFill>
            </a:rPr>
            <a:t>MEMBERSHIP</a:t>
          </a:r>
        </a:p>
        <a:p>
          <a:pPr marL="285750" lvl="1" indent="-285750" algn="l" defTabSz="2667000">
            <a:lnSpc>
              <a:spcPct val="90000"/>
            </a:lnSpc>
            <a:spcBef>
              <a:spcPct val="0"/>
            </a:spcBef>
            <a:spcAft>
              <a:spcPct val="15000"/>
            </a:spcAft>
            <a:buChar char="••"/>
          </a:pPr>
          <a:r>
            <a:rPr lang="en-US" sz="6000" kern="1200" dirty="0" smtClean="0">
              <a:solidFill>
                <a:sysClr val="windowText" lastClr="000000"/>
              </a:solidFill>
            </a:rPr>
            <a:t>4500</a:t>
          </a:r>
          <a:endParaRPr lang="en-US" sz="6000" kern="1200" dirty="0">
            <a:solidFill>
              <a:sysClr val="windowText" lastClr="000000"/>
            </a:solidFill>
          </a:endParaRPr>
        </a:p>
      </dsp:txBody>
      <dsp:txXfrm rot="5400000">
        <a:off x="132129" y="905192"/>
        <a:ext cx="2848264" cy="2715577"/>
      </dsp:txXfrm>
    </dsp:sp>
    <dsp:sp modelId="{FE48C829-FE74-4620-BCAD-F950213D35DB}">
      <dsp:nvSpPr>
        <dsp:cNvPr id="0" name=""/>
        <dsp:cNvSpPr/>
      </dsp:nvSpPr>
      <dsp:spPr>
        <a:xfrm rot="16200000">
          <a:off x="2012666" y="1035333"/>
          <a:ext cx="4525963" cy="2455295"/>
        </a:xfrm>
        <a:prstGeom prst="flowChartManualOperation">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en-US" sz="3600" b="1" kern="1200" dirty="0">
              <a:solidFill>
                <a:sysClr val="windowText" lastClr="000000"/>
              </a:solidFill>
            </a:rPr>
            <a:t>DAILY FOOTFALL</a:t>
          </a:r>
        </a:p>
        <a:p>
          <a:pPr marL="285750" lvl="1" indent="-285750" algn="l" defTabSz="2400300">
            <a:lnSpc>
              <a:spcPct val="90000"/>
            </a:lnSpc>
            <a:spcBef>
              <a:spcPct val="0"/>
            </a:spcBef>
            <a:spcAft>
              <a:spcPct val="15000"/>
            </a:spcAft>
            <a:buChar char="••"/>
          </a:pPr>
          <a:r>
            <a:rPr lang="en-US" sz="5400" kern="1200" dirty="0" smtClean="0">
              <a:solidFill>
                <a:sysClr val="windowText" lastClr="000000"/>
              </a:solidFill>
            </a:rPr>
            <a:t>400</a:t>
          </a:r>
          <a:endParaRPr lang="en-US" sz="5400" kern="1200" dirty="0">
            <a:solidFill>
              <a:sysClr val="windowText" lastClr="000000"/>
            </a:solidFill>
          </a:endParaRPr>
        </a:p>
      </dsp:txBody>
      <dsp:txXfrm rot="5400000">
        <a:off x="3048000" y="905192"/>
        <a:ext cx="2455295" cy="2715577"/>
      </dsp:txXfrm>
    </dsp:sp>
    <dsp:sp modelId="{351A927F-4F93-4E42-ABA8-87BE009D6C52}">
      <dsp:nvSpPr>
        <dsp:cNvPr id="0" name=""/>
        <dsp:cNvSpPr/>
      </dsp:nvSpPr>
      <dsp:spPr>
        <a:xfrm rot="16200000">
          <a:off x="4732814" y="803416"/>
          <a:ext cx="4525963" cy="2919129"/>
        </a:xfrm>
        <a:prstGeom prst="flowChartManualOperation">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lvl="0" algn="l" defTabSz="1422400">
            <a:lnSpc>
              <a:spcPct val="90000"/>
            </a:lnSpc>
            <a:spcBef>
              <a:spcPct val="0"/>
            </a:spcBef>
            <a:spcAft>
              <a:spcPct val="35000"/>
            </a:spcAft>
          </a:pPr>
          <a:r>
            <a:rPr lang="en-US" sz="3200" b="1" kern="1200" dirty="0">
              <a:solidFill>
                <a:schemeClr val="tx1"/>
              </a:solidFill>
            </a:rPr>
            <a:t>DAILY </a:t>
          </a:r>
          <a:r>
            <a:rPr lang="en-US" sz="2800" b="1" kern="1200" dirty="0">
              <a:solidFill>
                <a:schemeClr val="tx1"/>
              </a:solidFill>
            </a:rPr>
            <a:t>TRANSACTIONS</a:t>
          </a:r>
        </a:p>
        <a:p>
          <a:pPr marL="285750" lvl="1" indent="-285750" algn="l" defTabSz="2667000">
            <a:lnSpc>
              <a:spcPct val="90000"/>
            </a:lnSpc>
            <a:spcBef>
              <a:spcPct val="0"/>
            </a:spcBef>
            <a:spcAft>
              <a:spcPct val="15000"/>
            </a:spcAft>
            <a:buChar char="••"/>
          </a:pPr>
          <a:r>
            <a:rPr lang="en-US" sz="6000" kern="1200" dirty="0" smtClean="0">
              <a:solidFill>
                <a:sysClr val="windowText" lastClr="000000"/>
              </a:solidFill>
            </a:rPr>
            <a:t>150</a:t>
          </a:r>
          <a:endParaRPr lang="en-US" sz="6000" kern="1200" dirty="0">
            <a:solidFill>
              <a:sysClr val="windowText" lastClr="000000"/>
            </a:solidFill>
          </a:endParaRPr>
        </a:p>
      </dsp:txBody>
      <dsp:txXfrm rot="5400000">
        <a:off x="5536231" y="905192"/>
        <a:ext cx="2919129" cy="271557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5ACA615-2D95-401D-9D64-E19EED856712}" type="datetimeFigureOut">
              <a:rPr lang="en-US" smtClean="0"/>
              <a:pPr/>
              <a:t>5/14/2026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B230355-9511-44A1-AAC5-28A00111439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pPr/>
              <a:t>2</a:t>
            </a:fld>
            <a:endParaRPr lang="en-US"/>
          </a:p>
        </p:txBody>
      </p:sp>
    </p:spTree>
    <p:extLst>
      <p:ext uri="{BB962C8B-B14F-4D97-AF65-F5344CB8AC3E}">
        <p14:creationId xmlns:p14="http://schemas.microsoft.com/office/powerpoint/2010/main" val="67421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pPr/>
              <a:t>17</a:t>
            </a:fld>
            <a:endParaRPr lang="en-US"/>
          </a:p>
        </p:txBody>
      </p:sp>
    </p:spTree>
    <p:extLst>
      <p:ext uri="{BB962C8B-B14F-4D97-AF65-F5344CB8AC3E}">
        <p14:creationId xmlns:p14="http://schemas.microsoft.com/office/powerpoint/2010/main" val="95711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pPr/>
              <a:t>44</a:t>
            </a:fld>
            <a:endParaRPr lang="en-US"/>
          </a:p>
        </p:txBody>
      </p:sp>
    </p:spTree>
    <p:extLst>
      <p:ext uri="{BB962C8B-B14F-4D97-AF65-F5344CB8AC3E}">
        <p14:creationId xmlns:p14="http://schemas.microsoft.com/office/powerpoint/2010/main" val="43289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pPr/>
              <a:t>63</a:t>
            </a:fld>
            <a:endParaRPr lang="en-US"/>
          </a:p>
        </p:txBody>
      </p:sp>
    </p:spTree>
    <p:extLst>
      <p:ext uri="{BB962C8B-B14F-4D97-AF65-F5344CB8AC3E}">
        <p14:creationId xmlns:p14="http://schemas.microsoft.com/office/powerpoint/2010/main" val="1646021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1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1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1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1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1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1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1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1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1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1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1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cgclib.lsease.in/"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cecmohali.org/" TargetMode="External"/><Relationship Id="rId2" Type="http://schemas.openxmlformats.org/officeDocument/2006/relationships/hyperlink" Target="http://www.cgc.edu.i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database.worldlibrary.org/" TargetMode="External"/><Relationship Id="rId2" Type="http://schemas.openxmlformats.org/officeDocument/2006/relationships/hyperlink" Target="http://www.delnet.in/" TargetMode="Externa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hyperlink" Target="https://link.gale.com/apps/menu?u=chandigarheng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hyperlink" Target="http://search.ebscohost.com/"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cgc.edu.i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ndl.iitkgp.ac.in/"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ftp://192.168.100.14/"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ess.inflibnet.ac.in/" TargetMode="External"/><Relationship Id="rId7" Type="http://schemas.openxmlformats.org/officeDocument/2006/relationships/hyperlink" Target="https://archive.nptel.ac.in/" TargetMode="External"/><Relationship Id="rId2" Type="http://schemas.openxmlformats.org/officeDocument/2006/relationships/hyperlink" Target="https://epgp.inflibnet.ac.in/" TargetMode="External"/><Relationship Id="rId1" Type="http://schemas.openxmlformats.org/officeDocument/2006/relationships/slideLayout" Target="../slideLayouts/slideLayout6.xml"/><Relationship Id="rId6" Type="http://schemas.openxmlformats.org/officeDocument/2006/relationships/hyperlink" Target="https://nptel.ac.in/" TargetMode="External"/><Relationship Id="rId5" Type="http://schemas.openxmlformats.org/officeDocument/2006/relationships/hyperlink" Target="https://shodhganga.inflibnet.ac.in/" TargetMode="External"/><Relationship Id="rId4" Type="http://schemas.openxmlformats.org/officeDocument/2006/relationships/hyperlink" Target="https://ndl.iitkgp.ac.in/"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www.ijeast.com/" TargetMode="External"/><Relationship Id="rId3" Type="http://schemas.openxmlformats.org/officeDocument/2006/relationships/hyperlink" Target="https://sakshat.ac.in/?project=vidwan" TargetMode="External"/><Relationship Id="rId7" Type="http://schemas.openxmlformats.org/officeDocument/2006/relationships/hyperlink" Target="http://www.engpaper.com/" TargetMode="External"/><Relationship Id="rId2" Type="http://schemas.openxmlformats.org/officeDocument/2006/relationships/hyperlink" Target="https://openlibrary.org/" TargetMode="External"/><Relationship Id="rId1" Type="http://schemas.openxmlformats.org/officeDocument/2006/relationships/slideLayout" Target="../slideLayouts/slideLayout6.xml"/><Relationship Id="rId6" Type="http://schemas.openxmlformats.org/officeDocument/2006/relationships/hyperlink" Target="https://storage.googleapis.com/uniquecourses/online.html" TargetMode="External"/><Relationship Id="rId5" Type="http://schemas.openxmlformats.org/officeDocument/2006/relationships/hyperlink" Target="https://www.swayamprabha.gov.in/" TargetMode="External"/><Relationship Id="rId4" Type="http://schemas.openxmlformats.org/officeDocument/2006/relationships/hyperlink" Target="http://www.sciencedirect.com/" TargetMode="External"/><Relationship Id="rId9" Type="http://schemas.openxmlformats.org/officeDocument/2006/relationships/hyperlink" Target="https://directory.doabooks.org/handle/20.500.12854/34495"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cec.nic.in/cec/" TargetMode="External"/><Relationship Id="rId2" Type="http://schemas.openxmlformats.org/officeDocument/2006/relationships/hyperlink" Target="https://doaj.org/" TargetMode="External"/><Relationship Id="rId1" Type="http://schemas.openxmlformats.org/officeDocument/2006/relationships/slideLayout" Target="../slideLayouts/slideLayout6.xml"/><Relationship Id="rId6" Type="http://schemas.openxmlformats.org/officeDocument/2006/relationships/hyperlink" Target="https://www.it.iitb.ac.in/nmeict/home.html" TargetMode="External"/><Relationship Id="rId5" Type="http://schemas.openxmlformats.org/officeDocument/2006/relationships/hyperlink" Target="https://www.aicte-india.org/education/collaborations" TargetMode="External"/><Relationship Id="rId4" Type="http://schemas.openxmlformats.org/officeDocument/2006/relationships/hyperlink" Target="https://icar.org.in/content/e-kalp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nltr.org/" TargetMode="External"/><Relationship Id="rId2" Type="http://schemas.openxmlformats.org/officeDocument/2006/relationships/hyperlink" Target="https://www.dei.ac.in/dei/quantumNano/" TargetMode="External"/><Relationship Id="rId1" Type="http://schemas.openxmlformats.org/officeDocument/2006/relationships/slideLayout" Target="../slideLayouts/slideLayout6.xml"/><Relationship Id="rId6" Type="http://schemas.openxmlformats.org/officeDocument/2006/relationships/hyperlink" Target="https://ess.inflibnet.ac.in/" TargetMode="External"/><Relationship Id="rId5" Type="http://schemas.openxmlformats.org/officeDocument/2006/relationships/hyperlink" Target="https://www.youth4work.com/onlinetalenttest" TargetMode="External"/><Relationship Id="rId4" Type="http://schemas.openxmlformats.org/officeDocument/2006/relationships/hyperlink" Target="http://www.vlab.co.i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fossee.in/" TargetMode="External"/><Relationship Id="rId7" Type="http://schemas.openxmlformats.org/officeDocument/2006/relationships/hyperlink" Target="http://www.globethics.net/" TargetMode="External"/><Relationship Id="rId2" Type="http://schemas.openxmlformats.org/officeDocument/2006/relationships/hyperlink" Target="https://irsc.libguides.com/" TargetMode="External"/><Relationship Id="rId1" Type="http://schemas.openxmlformats.org/officeDocument/2006/relationships/slideLayout" Target="../slideLayouts/slideLayout6.xml"/><Relationship Id="rId6" Type="http://schemas.openxmlformats.org/officeDocument/2006/relationships/hyperlink" Target="https://learning.tcsionhub.in/hub/glass-room/" TargetMode="External"/><Relationship Id="rId5" Type="http://schemas.openxmlformats.org/officeDocument/2006/relationships/hyperlink" Target="http://ugcmoocs.intlibnet.ac.in/ugemoocs" TargetMode="External"/><Relationship Id="rId4" Type="http://schemas.openxmlformats.org/officeDocument/2006/relationships/hyperlink" Target="http://www.youtube.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mhrdnats.gov.in/" TargetMode="External"/><Relationship Id="rId2" Type="http://schemas.openxmlformats.org/officeDocument/2006/relationships/hyperlink" Target="http://www.archive.org/" TargetMode="Externa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hyperlink" Target="https://www.wikibook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s://downmagaz.net/" TargetMode="External"/><Relationship Id="rId3" Type="http://schemas.openxmlformats.org/officeDocument/2006/relationships/hyperlink" Target="https://worldmags.net/" TargetMode="External"/><Relationship Id="rId7" Type="http://schemas.openxmlformats.org/officeDocument/2006/relationships/hyperlink" Target="https://all-freemagazines.com/" TargetMode="External"/><Relationship Id="rId12" Type="http://schemas.openxmlformats.org/officeDocument/2006/relationships/image" Target="../media/image21.jfif"/><Relationship Id="rId2" Type="http://schemas.openxmlformats.org/officeDocument/2006/relationships/hyperlink" Target="https://freemagazinepdf.com/" TargetMode="External"/><Relationship Id="rId1" Type="http://schemas.openxmlformats.org/officeDocument/2006/relationships/slideLayout" Target="../slideLayouts/slideLayout6.xml"/><Relationship Id="rId6" Type="http://schemas.openxmlformats.org/officeDocument/2006/relationships/hyperlink" Target="https://pdf-magazines.org/" TargetMode="External"/><Relationship Id="rId11" Type="http://schemas.openxmlformats.org/officeDocument/2006/relationships/hyperlink" Target="https://pdf-magazines-download.com/" TargetMode="External"/><Relationship Id="rId5" Type="http://schemas.openxmlformats.org/officeDocument/2006/relationships/hyperlink" Target="https://www.bisinfotech.com/bisinfotech-magazine" TargetMode="External"/><Relationship Id="rId10" Type="http://schemas.openxmlformats.org/officeDocument/2006/relationships/hyperlink" Target="https://magazinenewsstand.com/digital-magazines" TargetMode="External"/><Relationship Id="rId4" Type="http://schemas.openxmlformats.org/officeDocument/2006/relationships/hyperlink" Target="https://fliphtml5.com/" TargetMode="External"/><Relationship Id="rId9" Type="http://schemas.openxmlformats.org/officeDocument/2006/relationships/hyperlink" Target="https://www.pdfmagaz.club/"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cgcopac.lsease.i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mailto:chief.librarian@cgc.edu.in"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4790"/>
            <a:ext cx="8229600" cy="5058409"/>
          </a:xfrm>
        </p:spPr>
        <p:txBody>
          <a:bodyPr>
            <a:normAutofit fontScale="90000"/>
          </a:bodyPr>
          <a:lstStyle/>
          <a:p>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a:solidFill>
                  <a:srgbClr val="990000"/>
                </a:solidFill>
              </a:rPr>
              <a:t/>
            </a:r>
            <a:br>
              <a:rPr lang="en-US" dirty="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latin typeface="Bodoni MT Black" panose="02070A03080606020203" pitchFamily="18" charset="0"/>
              </a:rPr>
              <a:t>MAIN LIBRARY </a:t>
            </a: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FF0000"/>
                </a:solidFill>
              </a:rPr>
              <a:t>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a:solidFill>
                  <a:srgbClr val="FF0000"/>
                </a:solidFill>
              </a:rPr>
              <a:t/>
            </a:r>
            <a:br>
              <a:rPr lang="en-US" dirty="0">
                <a:solidFill>
                  <a:srgbClr val="FF0000"/>
                </a:solidFill>
              </a:rPr>
            </a:br>
            <a:endParaRPr lang="en-US" dirty="0"/>
          </a:p>
        </p:txBody>
      </p:sp>
      <p:pic>
        <p:nvPicPr>
          <p:cNvPr id="7" name="Picture 6" descr="https://www.cecmohali.org/public/images/cec-logo%20naac.jpg"/>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7200"/>
            <a:ext cx="4486275" cy="1037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CGC Landran ban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82296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679369"/>
            <a:ext cx="1447800" cy="1447800"/>
          </a:xfrm>
          <a:prstGeom prst="rect">
            <a:avLst/>
          </a:prstGeom>
        </p:spPr>
      </p:pic>
    </p:spTree>
  </p:cSld>
  <p:clrMapOvr>
    <a:masterClrMapping/>
  </p:clrMapOvr>
  <p:transition advTm="1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82000" cy="6019800"/>
          </a:xfrm>
        </p:spPr>
        <p:txBody>
          <a:bodyPr>
            <a:normAutofit/>
          </a:bodyPr>
          <a:lstStyle/>
          <a:p>
            <a:r>
              <a:rPr lang="en-US" dirty="0" smtClean="0"/>
              <a:t>   </a:t>
            </a:r>
            <a:br>
              <a:rPr lang="en-US" dirty="0" smtClean="0"/>
            </a:br>
            <a:r>
              <a:rPr lang="en-US" dirty="0"/>
              <a:t/>
            </a:r>
            <a:br>
              <a:rPr lang="en-US" dirty="0"/>
            </a:br>
            <a:r>
              <a:rPr lang="en-US" dirty="0" smtClean="0"/>
              <a:t/>
            </a:r>
            <a:br>
              <a:rPr lang="en-US" dirty="0" smtClean="0"/>
            </a:br>
            <a:r>
              <a:rPr lang="en-US" dirty="0" smtClean="0">
                <a:latin typeface="Algerian" panose="04020705040A02060702" pitchFamily="82" charset="0"/>
              </a:rPr>
              <a:t>COLLEGE WEBSITE</a:t>
            </a:r>
            <a:r>
              <a:rPr lang="en-US" dirty="0" smtClean="0"/>
              <a:t>                      </a:t>
            </a:r>
            <a:br>
              <a:rPr lang="en-US" dirty="0" smtClean="0"/>
            </a:br>
            <a:r>
              <a:rPr lang="en-US" dirty="0" smtClean="0">
                <a:solidFill>
                  <a:srgbClr val="800000"/>
                </a:solidFill>
              </a:rPr>
              <a:t>   http://cecmohali.org/ </a:t>
            </a:r>
            <a:br>
              <a:rPr lang="en-US" dirty="0" smtClean="0">
                <a:solidFill>
                  <a:srgbClr val="800000"/>
                </a:solidFill>
              </a:rPr>
            </a:br>
            <a:r>
              <a:rPr lang="en-US" dirty="0" smtClean="0"/>
              <a:t>    </a:t>
            </a:r>
            <a:br>
              <a:rPr lang="en-US" dirty="0" smtClean="0"/>
            </a:br>
            <a:r>
              <a:rPr lang="en-US" dirty="0" smtClean="0"/>
              <a:t>  </a:t>
            </a:r>
            <a:r>
              <a:rPr lang="en-US" dirty="0" smtClean="0">
                <a:latin typeface="Algerian" panose="04020705040A02060702" pitchFamily="82" charset="0"/>
              </a:rPr>
              <a:t>LIBRARY SOFTWARE </a:t>
            </a:r>
            <a:r>
              <a:rPr lang="en-US" dirty="0" smtClean="0"/>
              <a:t>                                   </a:t>
            </a:r>
            <a:br>
              <a:rPr lang="en-US" dirty="0" smtClean="0"/>
            </a:br>
            <a:r>
              <a:rPr lang="en-US" dirty="0" smtClean="0">
                <a:solidFill>
                  <a:srgbClr val="C00000"/>
                </a:solidFill>
              </a:rPr>
              <a:t>LIBSYS</a:t>
            </a:r>
            <a:r>
              <a:rPr lang="en-US" dirty="0" smtClean="0"/>
              <a:t>            </a:t>
            </a:r>
            <a:endParaRPr lang="en-US" dirty="0">
              <a:solidFill>
                <a:srgbClr val="C00000"/>
              </a:solidFill>
            </a:endParaRPr>
          </a:p>
        </p:txBody>
      </p:sp>
      <p:sp>
        <p:nvSpPr>
          <p:cNvPr id="3" name="AutoShape 2" descr="C:\Users\admin\Desktop\bnyluvr3.me0.webp"/>
          <p:cNvSpPr>
            <a:spLocks noChangeAspect="1" noChangeArrowheads="1"/>
          </p:cNvSpPr>
          <p:nvPr/>
        </p:nvSpPr>
        <p:spPr bwMode="auto">
          <a:xfrm>
            <a:off x="155574" y="-144463"/>
            <a:ext cx="2816225" cy="15922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3657600" y="457200"/>
            <a:ext cx="1905000" cy="2286000"/>
          </a:xfrm>
          <a:prstGeom prst="rect">
            <a:avLst/>
          </a:prstGeom>
        </p:spPr>
      </p:pic>
    </p:spTree>
  </p:cSld>
  <p:clrMapOvr>
    <a:masterClrMapping/>
  </p:clrMapOvr>
  <p:transition advTm="1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54163"/>
          </a:xfrm>
        </p:spPr>
        <p:txBody>
          <a:bodyPr>
            <a:normAutofit fontScale="90000"/>
          </a:bodyPr>
          <a:lstStyle/>
          <a:p>
            <a:r>
              <a:rPr lang="en-US" sz="3600" b="1" dirty="0">
                <a:effectLst>
                  <a:glow rad="63500">
                    <a:schemeClr val="accent5">
                      <a:satMod val="175000"/>
                      <a:alpha val="40000"/>
                    </a:schemeClr>
                  </a:glow>
                  <a:outerShdw blurRad="50800" dist="38100" dir="10800000" algn="r">
                    <a:srgbClr val="000000">
                      <a:alpha val="40000"/>
                    </a:srgbClr>
                  </a:outerShdw>
                </a:effectLst>
              </a:rPr>
              <a:t>LIBRARY AUTOMATION USING INTEGRATED LIBRARY MANAGEMENT SYSTEM (ILMS)</a:t>
            </a:r>
            <a:r>
              <a:rPr lang="en-US" dirty="0"/>
              <a:t/>
            </a:r>
            <a:br>
              <a:rPr lang="en-US" dirty="0"/>
            </a:br>
            <a:r>
              <a:rPr lang="en-US" sz="3600" dirty="0" smtClean="0"/>
              <a:t>LIBRARY SOFTWARE INTERFACE</a:t>
            </a:r>
            <a:endParaRPr lang="en-US" sz="3600" dirty="0"/>
          </a:p>
        </p:txBody>
      </p:sp>
      <p:sp>
        <p:nvSpPr>
          <p:cNvPr id="4" name="Rectangle 3"/>
          <p:cNvSpPr/>
          <p:nvPr/>
        </p:nvSpPr>
        <p:spPr>
          <a:xfrm rot="10800000" flipV="1">
            <a:off x="2362200" y="4695242"/>
            <a:ext cx="4457700" cy="1892826"/>
          </a:xfrm>
          <a:prstGeom prst="rect">
            <a:avLst/>
          </a:prstGeom>
        </p:spPr>
        <p:txBody>
          <a:bodyPr wrap="square">
            <a:spAutoFit/>
          </a:bodyPr>
          <a:lstStyle/>
          <a:p>
            <a:pPr algn="ctr">
              <a:lnSpc>
                <a:spcPct val="115000"/>
              </a:lnSpc>
              <a:spcAft>
                <a:spcPts val="1000"/>
              </a:spcAft>
            </a:pPr>
            <a:r>
              <a:rPr lang="en-US" sz="2000" b="1" dirty="0">
                <a:solidFill>
                  <a:srgbClr val="002060"/>
                </a:solidFill>
                <a:latin typeface="Calibri" panose="020F0502020204030204" pitchFamily="34" charset="0"/>
                <a:ea typeface="SimSun" panose="02010600030101010101" pitchFamily="2" charset="-122"/>
                <a:cs typeface="Calibri" panose="020F0502020204030204" pitchFamily="34" charset="0"/>
              </a:rPr>
              <a:t>Works on Cloud</a:t>
            </a:r>
            <a:endParaRPr lang="en-US" sz="2000" dirty="0">
              <a:latin typeface="Calibri" panose="020F0502020204030204" pitchFamily="34" charset="0"/>
              <a:ea typeface="SimSun" panose="02010600030101010101" pitchFamily="2" charset="-122"/>
            </a:endParaRPr>
          </a:p>
          <a:p>
            <a:pPr algn="ctr">
              <a:lnSpc>
                <a:spcPct val="115000"/>
              </a:lnSpc>
              <a:spcAft>
                <a:spcPts val="1000"/>
              </a:spcAft>
            </a:pPr>
            <a:r>
              <a:rPr lang="en-US" sz="2000" b="1" dirty="0">
                <a:solidFill>
                  <a:srgbClr val="002060"/>
                </a:solidFill>
                <a:latin typeface="Calibri" panose="020F0502020204030204" pitchFamily="34" charset="0"/>
                <a:ea typeface="SimSun" panose="02010600030101010101" pitchFamily="2" charset="-122"/>
                <a:cs typeface="Calibri" panose="020F0502020204030204" pitchFamily="34" charset="0"/>
              </a:rPr>
              <a:t>URL : </a:t>
            </a:r>
            <a:r>
              <a:rPr lang="en-US" sz="2000" b="1" u="sng" dirty="0">
                <a:solidFill>
                  <a:srgbClr val="0000FF"/>
                </a:solidFill>
                <a:latin typeface="Calibri" panose="020F0502020204030204" pitchFamily="34" charset="0"/>
                <a:ea typeface="SimSun" panose="02010600030101010101" pitchFamily="2" charset="-122"/>
                <a:cs typeface="Calibri" panose="020F0502020204030204" pitchFamily="34" charset="0"/>
                <a:hlinkClick r:id="rId2"/>
              </a:rPr>
              <a:t>http://cgclib.lsease.in/</a:t>
            </a:r>
            <a:endParaRPr lang="en-US" sz="2000" dirty="0">
              <a:latin typeface="Calibri" panose="020F0502020204030204" pitchFamily="34" charset="0"/>
              <a:ea typeface="SimSun" panose="02010600030101010101" pitchFamily="2" charset="-122"/>
            </a:endParaRPr>
          </a:p>
          <a:p>
            <a:pPr algn="ctr">
              <a:lnSpc>
                <a:spcPct val="115000"/>
              </a:lnSpc>
              <a:spcAft>
                <a:spcPts val="1000"/>
              </a:spcAft>
            </a:pPr>
            <a:r>
              <a:rPr lang="en-US" sz="2000" b="1" dirty="0">
                <a:solidFill>
                  <a:srgbClr val="002060"/>
                </a:solidFill>
                <a:latin typeface="Calibri" panose="020F0502020204030204" pitchFamily="34" charset="0"/>
                <a:ea typeface="SimSun" panose="02010600030101010101" pitchFamily="2" charset="-122"/>
                <a:cs typeface="Calibri" panose="020F0502020204030204" pitchFamily="34" charset="0"/>
              </a:rPr>
              <a:t>WEBOPAC with Remote Access</a:t>
            </a:r>
            <a:endParaRPr lang="en-US" sz="2000" dirty="0">
              <a:latin typeface="Calibri" panose="020F0502020204030204" pitchFamily="34" charset="0"/>
              <a:ea typeface="SimSun" panose="02010600030101010101" pitchFamily="2" charset="-122"/>
            </a:endParaRPr>
          </a:p>
          <a:p>
            <a:pPr algn="ctr">
              <a:lnSpc>
                <a:spcPct val="115000"/>
              </a:lnSpc>
            </a:pPr>
            <a:r>
              <a:rPr lang="en-US" sz="2000" b="1" dirty="0">
                <a:solidFill>
                  <a:srgbClr val="002060"/>
                </a:solidFill>
                <a:latin typeface="Calibri" panose="020F0502020204030204" pitchFamily="34" charset="0"/>
                <a:ea typeface="Calibri" panose="020F0502020204030204" pitchFamily="34" charset="0"/>
                <a:cs typeface="Calibri" panose="020F0502020204030204" pitchFamily="34" charset="0"/>
              </a:rPr>
              <a:t>URL : </a:t>
            </a:r>
            <a:r>
              <a:rPr lang="en-US" sz="2000" b="1"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2"/>
              </a:rPr>
              <a:t>http://cgcopac.lsease.in/</a:t>
            </a:r>
            <a:endParaRPr lang="en-US" sz="2000" dirty="0">
              <a:effectLst/>
              <a:latin typeface="Calibri" panose="020F0502020204030204" pitchFamily="34" charset="0"/>
              <a:ea typeface="Calibri" panose="020F0502020204030204" pitchFamily="34" charset="0"/>
            </a:endParaRPr>
          </a:p>
        </p:txBody>
      </p:sp>
      <p:pic>
        <p:nvPicPr>
          <p:cNvPr id="5" name="Picture 4"/>
          <p:cNvPicPr>
            <a:picLocks noChangeAspect="1"/>
          </p:cNvPicPr>
          <p:nvPr/>
        </p:nvPicPr>
        <p:blipFill>
          <a:blip r:embed="rId3"/>
          <a:stretch>
            <a:fillRect/>
          </a:stretch>
        </p:blipFill>
        <p:spPr>
          <a:xfrm>
            <a:off x="898841" y="1728068"/>
            <a:ext cx="7346317" cy="3401863"/>
          </a:xfrm>
          <a:prstGeom prst="rect">
            <a:avLst/>
          </a:prstGeom>
        </p:spPr>
      </p:pic>
    </p:spTree>
    <p:extLst>
      <p:ext uri="{BB962C8B-B14F-4D97-AF65-F5344CB8AC3E}">
        <p14:creationId xmlns:p14="http://schemas.microsoft.com/office/powerpoint/2010/main" val="979194200"/>
      </p:ext>
    </p:extLst>
  </p:cSld>
  <p:clrMapOvr>
    <a:masterClrMapping/>
  </p:clrMapOvr>
  <p:transition advTm="1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smtClean="0">
                <a:solidFill>
                  <a:srgbClr val="7030A0"/>
                </a:solidFill>
              </a:rPr>
              <a:t>LIBRARY WEBOPAC</a:t>
            </a:r>
            <a:endParaRPr lang="en-US" sz="7200" b="1" dirty="0">
              <a:solidFill>
                <a:srgbClr val="7030A0"/>
              </a:solidFill>
            </a:endParaRPr>
          </a:p>
        </p:txBody>
      </p:sp>
      <p:pic>
        <p:nvPicPr>
          <p:cNvPr id="3074" name="Picture 2" descr="C:\Users\Admin\Downloads\DSC_3999.JPG"/>
          <p:cNvPicPr>
            <a:picLocks noChangeAspect="1" noChangeArrowheads="1"/>
          </p:cNvPicPr>
          <p:nvPr/>
        </p:nvPicPr>
        <p:blipFill>
          <a:blip r:embed="rId2" cstate="print"/>
          <a:srcRect/>
          <a:stretch>
            <a:fillRect/>
          </a:stretch>
        </p:blipFill>
        <p:spPr bwMode="auto">
          <a:xfrm>
            <a:off x="609600" y="1524001"/>
            <a:ext cx="7924800" cy="4957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6172200"/>
          </a:xfrm>
        </p:spPr>
        <p:txBody>
          <a:bodyPr>
            <a:normAutofit fontScale="90000"/>
          </a:bodyPr>
          <a:lstStyle/>
          <a:p>
            <a:pPr algn="l"/>
            <a:r>
              <a:rPr lang="en-IN" sz="2000" b="1" dirty="0" smtClean="0">
                <a:effectLst>
                  <a:outerShdw blurRad="50800" dist="38100" dir="13500000" algn="br">
                    <a:srgbClr val="000000">
                      <a:alpha val="40000"/>
                    </a:srgbClr>
                  </a:outerShdw>
                </a:effectLst>
              </a:rPr>
              <a:t>                             </a:t>
            </a:r>
            <a:r>
              <a:rPr lang="en-IN" sz="4900" b="1" dirty="0" smtClean="0">
                <a:solidFill>
                  <a:srgbClr val="7030A0"/>
                </a:solidFill>
                <a:effectLst>
                  <a:outerShdw blurRad="50800" dist="38100" dir="13500000" algn="br">
                    <a:srgbClr val="000000">
                      <a:alpha val="40000"/>
                    </a:srgbClr>
                  </a:outerShdw>
                </a:effectLst>
              </a:rPr>
              <a:t>LOCATE </a:t>
            </a:r>
            <a:r>
              <a:rPr lang="en-IN" sz="4900" b="1" dirty="0">
                <a:solidFill>
                  <a:srgbClr val="7030A0"/>
                </a:solidFill>
                <a:effectLst>
                  <a:outerShdw blurRad="50800" dist="38100" dir="13500000" algn="br">
                    <a:srgbClr val="000000">
                      <a:alpha val="40000"/>
                    </a:srgbClr>
                  </a:outerShdw>
                </a:effectLst>
              </a:rPr>
              <a:t>YOUR BOOK(S)</a:t>
            </a:r>
            <a:r>
              <a:rPr lang="en-US" sz="2000" dirty="0">
                <a:solidFill>
                  <a:srgbClr val="7030A0"/>
                </a:solidFill>
              </a:rPr>
              <a:t/>
            </a:r>
            <a:br>
              <a:rPr lang="en-US" sz="2000" dirty="0">
                <a:solidFill>
                  <a:srgbClr val="7030A0"/>
                </a:solidFill>
              </a:rPr>
            </a:br>
            <a:r>
              <a:rPr lang="en-US" sz="3100" dirty="0" smtClean="0">
                <a:solidFill>
                  <a:srgbClr val="7030A0"/>
                </a:solidFill>
              </a:rPr>
              <a:t>                            </a:t>
            </a:r>
            <a:r>
              <a:rPr lang="en-US" sz="3100" b="1" u="sng" dirty="0" smtClean="0">
                <a:solidFill>
                  <a:srgbClr val="7030A0"/>
                </a:solidFill>
              </a:rPr>
              <a:t>“</a:t>
            </a:r>
            <a:r>
              <a:rPr lang="en-US" sz="3100" b="1" u="sng" dirty="0">
                <a:solidFill>
                  <a:srgbClr val="7030A0"/>
                </a:solidFill>
              </a:rPr>
              <a:t>HOW TO USE WEB OPAC”</a:t>
            </a:r>
            <a:r>
              <a:rPr lang="en-US" sz="3100" dirty="0">
                <a:solidFill>
                  <a:srgbClr val="7030A0"/>
                </a:solidFill>
              </a:rPr>
              <a:t/>
            </a:r>
            <a:br>
              <a:rPr lang="en-US" sz="3100" dirty="0">
                <a:solidFill>
                  <a:srgbClr val="7030A0"/>
                </a:solidFill>
              </a:rPr>
            </a:br>
            <a:r>
              <a:rPr lang="en-US" sz="2000" dirty="0" smtClean="0"/>
              <a:t>STEP </a:t>
            </a:r>
            <a:r>
              <a:rPr lang="en-US" sz="2000" dirty="0"/>
              <a:t>1 : </a:t>
            </a:r>
            <a:r>
              <a:rPr lang="en-US" sz="2000" dirty="0" smtClean="0"/>
              <a:t>     SEARCH </a:t>
            </a:r>
            <a:r>
              <a:rPr lang="en-US" sz="2000" dirty="0"/>
              <a:t>ON CGC WEBSITES:-  </a:t>
            </a:r>
            <a:r>
              <a:rPr lang="en-US" sz="2000" u="sng" dirty="0">
                <a:hlinkClick r:id="rId2"/>
              </a:rPr>
              <a:t>www.cgc.edu.in</a:t>
            </a:r>
            <a:r>
              <a:rPr lang="en-US" sz="2000" dirty="0"/>
              <a:t> OR </a:t>
            </a:r>
            <a:r>
              <a:rPr lang="en-US" sz="2000" u="sng" dirty="0">
                <a:hlinkClick r:id="rId3"/>
              </a:rPr>
              <a:t>cecmohali.org</a:t>
            </a:r>
            <a:r>
              <a:rPr lang="en-US" sz="2000" dirty="0"/>
              <a:t> .</a:t>
            </a:r>
            <a:br>
              <a:rPr lang="en-US" sz="2000" dirty="0"/>
            </a:br>
            <a:r>
              <a:rPr lang="en-US" sz="2000" dirty="0"/>
              <a:t>STEP 2 : </a:t>
            </a:r>
            <a:r>
              <a:rPr lang="en-US" sz="2000" dirty="0" smtClean="0"/>
              <a:t>     </a:t>
            </a:r>
            <a:r>
              <a:rPr lang="en-US" sz="2000" dirty="0"/>
              <a:t>CLICK ON ONLINE LIBRARY OR LIBRARY.</a:t>
            </a:r>
            <a:br>
              <a:rPr lang="en-US" sz="2000" dirty="0"/>
            </a:br>
            <a:r>
              <a:rPr lang="en-US" sz="2000" dirty="0"/>
              <a:t>STEP 3 : </a:t>
            </a:r>
            <a:r>
              <a:rPr lang="en-US" sz="2000" dirty="0" smtClean="0"/>
              <a:t>     IN THE SEARCH </a:t>
            </a:r>
            <a:r>
              <a:rPr lang="en-US" sz="2000" dirty="0"/>
              <a:t>BAR : </a:t>
            </a:r>
            <a:br>
              <a:rPr lang="en-US" sz="2000" dirty="0"/>
            </a:br>
            <a:r>
              <a:rPr lang="en-US" sz="2000" dirty="0" smtClean="0"/>
              <a:t>                    SEARCH </a:t>
            </a:r>
            <a:r>
              <a:rPr lang="en-US" sz="2000" dirty="0"/>
              <a:t>BY AUTHOR (SURNAME/FIRST NAME)</a:t>
            </a:r>
            <a:br>
              <a:rPr lang="en-US" sz="2000" dirty="0"/>
            </a:br>
            <a:r>
              <a:rPr lang="en-US" sz="2000" dirty="0" smtClean="0"/>
              <a:t>                     SEARCH </a:t>
            </a:r>
            <a:r>
              <a:rPr lang="en-US" sz="2000" dirty="0"/>
              <a:t>BY TITLE (DON’T USE A, AN, THE)</a:t>
            </a:r>
            <a:br>
              <a:rPr lang="en-US" sz="2000" dirty="0"/>
            </a:br>
            <a:r>
              <a:rPr lang="en-US" sz="2000" dirty="0" smtClean="0"/>
              <a:t>                    SEARCH </a:t>
            </a:r>
            <a:r>
              <a:rPr lang="en-US" sz="2000" dirty="0"/>
              <a:t>BY KEYWORD</a:t>
            </a:r>
            <a:br>
              <a:rPr lang="en-US" sz="2000" dirty="0"/>
            </a:br>
            <a:r>
              <a:rPr lang="en-US" sz="2000" dirty="0"/>
              <a:t>STEP 4 : </a:t>
            </a:r>
            <a:r>
              <a:rPr lang="en-US" sz="2000" dirty="0" smtClean="0"/>
              <a:t>     SELECT </a:t>
            </a:r>
            <a:r>
              <a:rPr lang="en-US" sz="2000" dirty="0"/>
              <a:t>THE BOOK OF YOUR CHOICE FROM YOUR CONCERNED LIBRARY ON </a:t>
            </a:r>
            <a:r>
              <a:rPr lang="en-US" sz="2000" dirty="0" smtClean="0"/>
              <a:t>                  </a:t>
            </a:r>
            <a:br>
              <a:rPr lang="en-US" sz="2000" dirty="0" smtClean="0"/>
            </a:br>
            <a:r>
              <a:rPr lang="en-US" sz="2000" dirty="0" smtClean="0"/>
              <a:t>                    THE RIGHT-HAND </a:t>
            </a:r>
            <a:r>
              <a:rPr lang="en-US" sz="2000" dirty="0"/>
              <a:t>SIDE FIELD (i.e., ALL) AND “GO”. </a:t>
            </a:r>
            <a:r>
              <a:rPr lang="en-US" sz="2000" dirty="0" smtClean="0"/>
              <a:t/>
            </a:r>
            <a:br>
              <a:rPr lang="en-US" sz="2000" dirty="0" smtClean="0"/>
            </a:br>
            <a:r>
              <a:rPr lang="en-US" sz="2000" dirty="0" smtClean="0"/>
              <a:t>STEP </a:t>
            </a:r>
            <a:r>
              <a:rPr lang="en-US" sz="2000" dirty="0"/>
              <a:t>5 : </a:t>
            </a:r>
            <a:r>
              <a:rPr lang="en-US" sz="2000" dirty="0" smtClean="0"/>
              <a:t>      SELECT BROWSE: </a:t>
            </a:r>
            <a:r>
              <a:rPr lang="en-US" sz="2000" dirty="0"/>
              <a:t>TO KNOW ABOUT COLLECTION BY </a:t>
            </a:r>
            <a:r>
              <a:rPr lang="en-US" sz="2000" dirty="0" smtClean="0"/>
              <a:t>AUTHOR, </a:t>
            </a:r>
            <a:r>
              <a:rPr lang="en-US" sz="2000" dirty="0"/>
              <a:t>TITLE, </a:t>
            </a:r>
            <a:r>
              <a:rPr lang="en-US" sz="2000" dirty="0" smtClean="0"/>
              <a:t/>
            </a:r>
            <a:br>
              <a:rPr lang="en-US" sz="2000" dirty="0" smtClean="0"/>
            </a:br>
            <a:r>
              <a:rPr lang="en-US" sz="2000" dirty="0" smtClean="0"/>
              <a:t>                      CLASSIFIED</a:t>
            </a:r>
            <a:r>
              <a:rPr lang="en-US" sz="2000" dirty="0"/>
              <a:t>, SUBJECT, PUBLISHER, PLACE.</a:t>
            </a:r>
            <a:br>
              <a:rPr lang="en-US" sz="2000" dirty="0"/>
            </a:br>
            <a:r>
              <a:rPr lang="en-US" sz="2000" dirty="0"/>
              <a:t>STEP 6 : </a:t>
            </a:r>
            <a:r>
              <a:rPr lang="en-US" sz="2000" dirty="0" smtClean="0"/>
              <a:t>      SELECT </a:t>
            </a:r>
            <a:r>
              <a:rPr lang="en-US" sz="2000" dirty="0"/>
              <a:t>MY </a:t>
            </a:r>
            <a:r>
              <a:rPr lang="en-US" sz="2000" dirty="0" smtClean="0"/>
              <a:t>ACCOUNT: </a:t>
            </a:r>
            <a:r>
              <a:rPr lang="en-US" sz="2000" dirty="0"/>
              <a:t>TO KNOW ABOUT THE BOOKS YOU HAVE </a:t>
            </a:r>
            <a:br>
              <a:rPr lang="en-US" sz="2000" dirty="0"/>
            </a:br>
            <a:r>
              <a:rPr lang="en-US" sz="2000" dirty="0" smtClean="0"/>
              <a:t>                     FACULTY </a:t>
            </a:r>
            <a:r>
              <a:rPr lang="en-US" sz="2000" dirty="0"/>
              <a:t>WILL ENTER EMPLOYEE CODE AS USER ID &amp; STUDENTS WILL </a:t>
            </a:r>
            <a:r>
              <a:rPr lang="en-US" sz="2000" dirty="0" smtClean="0"/>
              <a:t>  </a:t>
            </a:r>
            <a:br>
              <a:rPr lang="en-US" sz="2000" dirty="0" smtClean="0"/>
            </a:br>
            <a:r>
              <a:rPr lang="en-US" sz="2000" dirty="0" smtClean="0"/>
              <a:t>                     ENTER </a:t>
            </a:r>
            <a:r>
              <a:rPr lang="en-US" sz="2000" dirty="0"/>
              <a:t>ROLL NO. AS USER ID.</a:t>
            </a:r>
            <a:br>
              <a:rPr lang="en-US" sz="2000" dirty="0"/>
            </a:br>
            <a:r>
              <a:rPr lang="en-US" sz="2000" dirty="0" smtClean="0"/>
              <a:t>                     PASSWORD </a:t>
            </a:r>
            <a:r>
              <a:rPr lang="en-US" sz="2000" dirty="0"/>
              <a:t>IS SAME FOR ALL “</a:t>
            </a:r>
            <a:r>
              <a:rPr lang="en-US" sz="2000" dirty="0" err="1"/>
              <a:t>cgclib</a:t>
            </a:r>
            <a:r>
              <a:rPr lang="en-US" sz="2000" dirty="0"/>
              <a:t>”.</a:t>
            </a:r>
            <a:br>
              <a:rPr lang="en-US" sz="2000" dirty="0"/>
            </a:br>
            <a:r>
              <a:rPr lang="en-US" sz="2000" dirty="0" smtClean="0"/>
              <a:t>                    AFTER </a:t>
            </a:r>
            <a:r>
              <a:rPr lang="en-US" sz="2000" dirty="0"/>
              <a:t>LOGGING IN EVERYONE HAS THE OPTION TO CHANGE THEIR </a:t>
            </a:r>
            <a:r>
              <a:rPr lang="en-US" sz="2000" dirty="0" smtClean="0"/>
              <a:t>   </a:t>
            </a:r>
            <a:br>
              <a:rPr lang="en-US" sz="2000" dirty="0" smtClean="0"/>
            </a:br>
            <a:r>
              <a:rPr lang="en-US" sz="2000" dirty="0" smtClean="0"/>
              <a:t>                     PASSWORD</a:t>
            </a:r>
            <a:r>
              <a:rPr lang="en-US" sz="2000" dirty="0"/>
              <a:t>.</a:t>
            </a:r>
            <a:br>
              <a:rPr lang="en-US" sz="2000" dirty="0"/>
            </a:br>
            <a:r>
              <a:rPr lang="en-US" sz="2000" dirty="0" smtClean="0"/>
              <a:t>                                         </a:t>
            </a:r>
            <a:r>
              <a:rPr lang="en-US" sz="2000" u="sng" dirty="0" smtClean="0">
                <a:solidFill>
                  <a:srgbClr val="C00000"/>
                </a:solidFill>
              </a:rPr>
              <a:t>NOTE </a:t>
            </a:r>
            <a:r>
              <a:rPr lang="en-US" sz="2000" u="sng" dirty="0">
                <a:solidFill>
                  <a:srgbClr val="C00000"/>
                </a:solidFill>
              </a:rPr>
              <a:t>: DO NOT CLOSE THE WINDOW AFTER USE</a:t>
            </a:r>
            <a:r>
              <a:rPr lang="en-US" sz="2000" dirty="0"/>
              <a:t/>
            </a:r>
            <a:br>
              <a:rPr lang="en-US" sz="2000" dirty="0"/>
            </a:br>
            <a:r>
              <a:rPr lang="en-US" sz="2000" dirty="0"/>
              <a:t/>
            </a:r>
            <a:br>
              <a:rPr lang="en-US" sz="2000" dirty="0"/>
            </a:br>
            <a:endParaRPr lang="en-US" sz="2000" dirty="0"/>
          </a:p>
        </p:txBody>
      </p:sp>
    </p:spTree>
    <p:extLst>
      <p:ext uri="{BB962C8B-B14F-4D97-AF65-F5344CB8AC3E}">
        <p14:creationId xmlns:p14="http://schemas.microsoft.com/office/powerpoint/2010/main" val="1003973116"/>
      </p:ext>
    </p:extLst>
  </p:cSld>
  <p:clrMapOvr>
    <a:masterClrMapping/>
  </p:clrMapOvr>
  <p:transition advTm="1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lstStyle/>
          <a:p>
            <a:endParaRPr lang="en-US" dirty="0"/>
          </a:p>
        </p:txBody>
      </p:sp>
      <p:pic>
        <p:nvPicPr>
          <p:cNvPr id="2050" name="Picture 2" descr="E RESOURCES – KENDRIYA VIDYALAYA BINA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09600"/>
            <a:ext cx="6705600" cy="4343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023226"/>
      </p:ext>
    </p:extLst>
  </p:cSld>
  <p:clrMapOvr>
    <a:masterClrMapping/>
  </p:clrMapOvr>
  <p:transition advTm="1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202362"/>
          </a:xfrm>
        </p:spPr>
        <p:txBody>
          <a:bodyPr>
            <a:normAutofit fontScale="90000"/>
          </a:bodyPr>
          <a:lstStyle/>
          <a:p>
            <a:pPr algn="l"/>
            <a:r>
              <a:rPr lang="en-US" sz="3200" dirty="0" smtClean="0"/>
              <a:t>            </a:t>
            </a:r>
            <a:br>
              <a:rPr lang="en-US" sz="3200" dirty="0" smtClean="0"/>
            </a:br>
            <a:r>
              <a:rPr lang="en-US" sz="3200" dirty="0" smtClean="0"/>
              <a:t>                 </a:t>
            </a:r>
            <a:br>
              <a:rPr lang="en-US" sz="3200" dirty="0" smtClean="0"/>
            </a:br>
            <a:r>
              <a:rPr lang="en-US" sz="3200" dirty="0"/>
              <a:t/>
            </a:r>
            <a:br>
              <a:rPr lang="en-US" sz="3200" dirty="0"/>
            </a:br>
            <a:r>
              <a:rPr lang="en-US" sz="3200" dirty="0" smtClean="0"/>
              <a:t/>
            </a:r>
            <a:br>
              <a:rPr lang="en-US" sz="3200" dirty="0" smtClean="0"/>
            </a:br>
            <a:r>
              <a:rPr lang="en-US" sz="3200" dirty="0" smtClean="0"/>
              <a:t> </a:t>
            </a:r>
            <a:r>
              <a:rPr lang="en-US" sz="5300" b="1" dirty="0" smtClean="0">
                <a:solidFill>
                  <a:srgbClr val="7030A0"/>
                </a:solidFill>
              </a:rPr>
              <a:t>E RESOURCES</a:t>
            </a:r>
            <a:r>
              <a:rPr lang="en-US" sz="3200" dirty="0" smtClean="0"/>
              <a:t/>
            </a:r>
            <a:br>
              <a:rPr lang="en-US" sz="3200" dirty="0" smtClean="0"/>
            </a:br>
            <a:r>
              <a:rPr lang="en-US" sz="2700" dirty="0" smtClean="0"/>
              <a:t>Number of e-books (</a:t>
            </a:r>
            <a:r>
              <a:rPr lang="en-US" sz="2700" b="1" dirty="0" smtClean="0"/>
              <a:t>WORLD E-BOOK LIBRARY</a:t>
            </a:r>
            <a:r>
              <a:rPr lang="en-US" sz="2700" dirty="0" smtClean="0"/>
              <a:t>)                  20 Lacs+</a:t>
            </a:r>
            <a:br>
              <a:rPr lang="en-US" sz="2700" dirty="0" smtClean="0"/>
            </a:br>
            <a:r>
              <a:rPr lang="en-US" sz="2700" dirty="0" smtClean="0"/>
              <a:t>Number of e-books (</a:t>
            </a:r>
            <a:r>
              <a:rPr lang="en-US" sz="2700" b="1" dirty="0" smtClean="0"/>
              <a:t>EBSCO</a:t>
            </a:r>
            <a:r>
              <a:rPr lang="en-US" sz="2700" dirty="0" smtClean="0"/>
              <a:t>)                                                      2,49,000 </a:t>
            </a:r>
            <a:r>
              <a:rPr lang="en-US" sz="2700" b="1" dirty="0"/>
              <a:t/>
            </a:r>
            <a:br>
              <a:rPr lang="en-US" sz="2700" b="1" dirty="0"/>
            </a:br>
            <a:r>
              <a:rPr lang="en-US" sz="2700" dirty="0" smtClean="0"/>
              <a:t> NDL Membership E-BOOKs                                                         45 Lacs+</a:t>
            </a:r>
            <a:br>
              <a:rPr lang="en-US" sz="2700" dirty="0" smtClean="0"/>
            </a:br>
            <a:r>
              <a:rPr lang="en-US" sz="2700" dirty="0" smtClean="0"/>
              <a:t>Number of e-journals(</a:t>
            </a:r>
            <a:r>
              <a:rPr lang="en-US" sz="2700" b="1" dirty="0" smtClean="0"/>
              <a:t>DELNET</a:t>
            </a:r>
            <a:r>
              <a:rPr lang="en-US" sz="2700" dirty="0" smtClean="0"/>
              <a:t>)                                                    1550</a:t>
            </a:r>
            <a:br>
              <a:rPr lang="en-US" sz="2700" dirty="0" smtClean="0"/>
            </a:br>
            <a:r>
              <a:rPr lang="en-US" sz="2700" dirty="0" err="1" smtClean="0"/>
              <a:t>Engg</a:t>
            </a:r>
            <a:r>
              <a:rPr lang="en-US" sz="2700" dirty="0" smtClean="0"/>
              <a:t>. e-journals(</a:t>
            </a:r>
            <a:r>
              <a:rPr lang="en-US" sz="2700" b="1" dirty="0" smtClean="0"/>
              <a:t>EBSCO</a:t>
            </a:r>
            <a:r>
              <a:rPr lang="en-US" sz="2700" dirty="0" smtClean="0"/>
              <a:t>)                                                                3000+         </a:t>
            </a:r>
            <a:br>
              <a:rPr lang="en-US" sz="2700" dirty="0" smtClean="0"/>
            </a:br>
            <a:r>
              <a:rPr lang="en-US" sz="2700" dirty="0" smtClean="0"/>
              <a:t>Business Source Elite ( EBSCO)                                                      1056 </a:t>
            </a:r>
            <a:r>
              <a:rPr lang="en-US" sz="2700" b="1" dirty="0" smtClean="0"/>
              <a:t>NPTEL</a:t>
            </a:r>
            <a:r>
              <a:rPr lang="en-US" sz="2700" dirty="0" smtClean="0"/>
              <a:t> VIDEO LECTURES                                                                 2203</a:t>
            </a:r>
            <a:br>
              <a:rPr lang="en-US" sz="2700" dirty="0" smtClean="0"/>
            </a:br>
            <a:r>
              <a:rPr lang="en-US" sz="2700" dirty="0" smtClean="0"/>
              <a:t>CDs  ( of Books and Magazines)                                                    1200</a:t>
            </a:r>
            <a:br>
              <a:rPr lang="en-US" sz="2700" dirty="0" smtClean="0"/>
            </a:br>
            <a:r>
              <a:rPr lang="en-US" sz="2700" b="1" dirty="0" smtClean="0"/>
              <a:t>TURNITIN</a:t>
            </a:r>
            <a:r>
              <a:rPr lang="en-US" sz="2700" dirty="0" smtClean="0"/>
              <a:t> Plagiarism Software</a:t>
            </a:r>
            <a:r>
              <a:rPr lang="en-US" sz="3200" dirty="0" smtClean="0"/>
              <a:t/>
            </a:r>
            <a:br>
              <a:rPr lang="en-US" sz="3200" dirty="0" smtClean="0"/>
            </a:br>
            <a:endParaRPr lang="en-US" sz="3200" dirty="0"/>
          </a:p>
        </p:txBody>
      </p:sp>
      <p:sp>
        <p:nvSpPr>
          <p:cNvPr id="3" name="AutoShape 2" descr="C:\Users\admin\Downloads\what-is-e-resource-1-32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C:\Users\admin\Downloads\what-is-e-resource-1-320.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5105400" y="183783"/>
            <a:ext cx="3048000" cy="2026017"/>
          </a:xfrm>
          <a:prstGeom prst="rect">
            <a:avLst/>
          </a:prstGeom>
        </p:spPr>
      </p:pic>
    </p:spTree>
  </p:cSld>
  <p:clrMapOvr>
    <a:masterClrMapping/>
  </p:clrMapOvr>
  <p:transition advTm="1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98"/>
          <p:cNvPicPr/>
          <p:nvPr/>
        </p:nvPicPr>
        <p:blipFill>
          <a:blip r:embed="rId2" cstate="print"/>
          <a:stretch>
            <a:fillRect/>
          </a:stretch>
        </p:blipFill>
        <p:spPr>
          <a:xfrm>
            <a:off x="1295400" y="381001"/>
            <a:ext cx="6906895" cy="53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p:cNvPicPr>
            <a:picLocks noGrp="1" noChangeAspect="1"/>
          </p:cNvPicPr>
          <p:nvPr>
            <p:ph idx="1"/>
          </p:nvPr>
        </p:nvPicPr>
        <p:blipFill>
          <a:blip r:embed="rId3"/>
          <a:stretch>
            <a:fillRect/>
          </a:stretch>
        </p:blipFill>
        <p:spPr>
          <a:xfrm>
            <a:off x="710247" y="685800"/>
            <a:ext cx="8077200" cy="5867400"/>
          </a:xfrm>
          <a:prstGeom prst="rect">
            <a:avLst/>
          </a:prstGeom>
        </p:spPr>
      </p:pic>
    </p:spTree>
    <p:extLst>
      <p:ext uri="{BB962C8B-B14F-4D97-AF65-F5344CB8AC3E}">
        <p14:creationId xmlns:p14="http://schemas.microsoft.com/office/powerpoint/2010/main" val="1093902668"/>
      </p:ext>
    </p:extLst>
  </p:cSld>
  <p:clrMapOvr>
    <a:masterClrMapping/>
  </p:clrMapOvr>
  <p:transition advTm="1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304800"/>
            <a:ext cx="8839200" cy="6801862"/>
          </a:xfrm>
          <a:prstGeom prst="rect">
            <a:avLst/>
          </a:prstGeom>
        </p:spPr>
        <p:txBody>
          <a:bodyPr wrap="square">
            <a:spAutoFit/>
          </a:bodyPr>
          <a:lstStyle/>
          <a:p>
            <a:r>
              <a:rPr lang="en-US" sz="3200" b="1" dirty="0" smtClean="0">
                <a:solidFill>
                  <a:schemeClr val="accent4">
                    <a:lumMod val="50000"/>
                  </a:schemeClr>
                </a:solidFill>
                <a:latin typeface="Algerian" panose="04020705040A02060702" pitchFamily="82" charset="0"/>
              </a:rPr>
              <a:t>         E-RESOURCES --- LOGIN CREDENTIALS</a:t>
            </a:r>
          </a:p>
          <a:p>
            <a:endParaRPr lang="en-US" sz="1600" dirty="0"/>
          </a:p>
          <a:p>
            <a:pPr lvl="0"/>
            <a:r>
              <a:rPr lang="en-US" sz="1600" b="1" dirty="0" smtClean="0"/>
              <a:t>1.  DELNET</a:t>
            </a:r>
            <a:r>
              <a:rPr lang="en-US" sz="1600" b="1" dirty="0"/>
              <a:t>				</a:t>
            </a:r>
            <a:r>
              <a:rPr lang="en-US" sz="1600" dirty="0"/>
              <a:t>:    	          </a:t>
            </a:r>
            <a:r>
              <a:rPr lang="en-US" sz="1600" u="sng" dirty="0"/>
              <a:t>http://www.delnet.in</a:t>
            </a:r>
            <a:endParaRPr lang="en-US" sz="1600" dirty="0"/>
          </a:p>
          <a:p>
            <a:r>
              <a:rPr lang="en-US" sz="1600" dirty="0"/>
              <a:t>                                                                                     </a:t>
            </a:r>
            <a:r>
              <a:rPr lang="en-US" sz="1600" dirty="0" smtClean="0"/>
              <a:t>                 Click </a:t>
            </a:r>
            <a:r>
              <a:rPr lang="en-US" sz="1600" dirty="0"/>
              <a:t>to New Discovery Portal</a:t>
            </a:r>
          </a:p>
          <a:p>
            <a:r>
              <a:rPr lang="en-US" sz="1600" dirty="0"/>
              <a:t>                                                                                </a:t>
            </a:r>
            <a:r>
              <a:rPr lang="en-US" sz="1600" dirty="0" smtClean="0"/>
              <a:t>                           </a:t>
            </a:r>
            <a:r>
              <a:rPr lang="en-US" sz="1600" dirty="0"/>
              <a:t>Login         :       </a:t>
            </a:r>
            <a:r>
              <a:rPr lang="en-US" sz="1600" dirty="0" err="1" smtClean="0"/>
              <a:t>pbcecm</a:t>
            </a:r>
            <a:endParaRPr lang="en-US" sz="1600" dirty="0"/>
          </a:p>
          <a:p>
            <a:r>
              <a:rPr lang="en-US" sz="1600" dirty="0"/>
              <a:t>				                     </a:t>
            </a:r>
            <a:r>
              <a:rPr lang="en-US" sz="1600" dirty="0" smtClean="0"/>
              <a:t>    Password        </a:t>
            </a:r>
            <a:r>
              <a:rPr lang="en-US" sz="1600" dirty="0"/>
              <a:t>:   </a:t>
            </a:r>
            <a:r>
              <a:rPr lang="en-US" sz="1600" dirty="0" smtClean="0"/>
              <a:t> cecm8478                                                                   </a:t>
            </a:r>
            <a:endParaRPr lang="en-US" sz="1600" dirty="0"/>
          </a:p>
          <a:p>
            <a:pPr lvl="0"/>
            <a:r>
              <a:rPr lang="en-US" sz="1600" b="1" dirty="0" smtClean="0"/>
              <a:t>2.  WORLD </a:t>
            </a:r>
            <a:r>
              <a:rPr lang="en-US" sz="1600" b="1" dirty="0"/>
              <a:t>LIBRARY </a:t>
            </a:r>
            <a:r>
              <a:rPr lang="en-US" sz="1600" b="1" dirty="0" smtClean="0"/>
              <a:t>ACCESS                           :</a:t>
            </a:r>
            <a:r>
              <a:rPr lang="en-US" sz="1600" dirty="0" smtClean="0"/>
              <a:t>                        </a:t>
            </a:r>
            <a:r>
              <a:rPr lang="en-US" sz="1600" b="1" dirty="0" smtClean="0"/>
              <a:t> </a:t>
            </a:r>
            <a:r>
              <a:rPr lang="en-US" sz="1600" u="sng" dirty="0"/>
              <a:t>http://database.worldlibrary.org/</a:t>
            </a:r>
            <a:endParaRPr lang="en-US" sz="1600" dirty="0"/>
          </a:p>
          <a:p>
            <a:r>
              <a:rPr lang="en-US" sz="1600" dirty="0"/>
              <a:t>					</a:t>
            </a:r>
            <a:r>
              <a:rPr lang="en-US" sz="1600" dirty="0" smtClean="0"/>
              <a:t>       Login      </a:t>
            </a:r>
            <a:r>
              <a:rPr lang="en-US" sz="1600" dirty="0"/>
              <a:t>:      </a:t>
            </a:r>
            <a:r>
              <a:rPr lang="en-US" sz="1600" dirty="0" err="1" smtClean="0"/>
              <a:t>in_cgclm@user</a:t>
            </a:r>
            <a:endParaRPr lang="en-US" sz="1600" dirty="0" smtClean="0"/>
          </a:p>
          <a:p>
            <a:r>
              <a:rPr lang="en-US" sz="1600" dirty="0" smtClean="0"/>
              <a:t>				</a:t>
            </a:r>
            <a:r>
              <a:rPr lang="en-US" sz="1600" dirty="0"/>
              <a:t> </a:t>
            </a:r>
            <a:r>
              <a:rPr lang="en-US" sz="1600" dirty="0" smtClean="0"/>
              <a:t>                          Password      :      reading</a:t>
            </a:r>
          </a:p>
          <a:p>
            <a:r>
              <a:rPr lang="en-US" sz="1600" dirty="0" smtClean="0"/>
              <a:t>3. </a:t>
            </a:r>
            <a:r>
              <a:rPr lang="en-US" sz="1600" b="1" dirty="0"/>
              <a:t>DELNET-GALE E-JOURNALS	</a:t>
            </a:r>
            <a:r>
              <a:rPr lang="en-US" sz="1600" b="1" dirty="0" smtClean="0"/>
              <a:t>                  </a:t>
            </a:r>
            <a:r>
              <a:rPr lang="en-US" sz="1600" dirty="0" smtClean="0"/>
              <a:t>:       </a:t>
            </a:r>
            <a:r>
              <a:rPr lang="en-US" sz="1600" u="sng" dirty="0" smtClean="0"/>
              <a:t>https</a:t>
            </a:r>
            <a:r>
              <a:rPr lang="en-US" sz="1600" u="sng" dirty="0"/>
              <a:t>://</a:t>
            </a:r>
            <a:r>
              <a:rPr lang="en-US" sz="1600" u="sng" dirty="0" smtClean="0"/>
              <a:t>link.gale.com/apps/menu?u=chandigarhengg</a:t>
            </a:r>
            <a:endParaRPr lang="en-US" sz="1600" dirty="0" smtClean="0"/>
          </a:p>
          <a:p>
            <a:r>
              <a:rPr lang="en-US" sz="1600" dirty="0"/>
              <a:t> </a:t>
            </a:r>
            <a:r>
              <a:rPr lang="en-US" sz="1600" dirty="0" smtClean="0"/>
              <a:t>                                                           </a:t>
            </a:r>
            <a:r>
              <a:rPr lang="en-US" sz="1600" dirty="0"/>
              <a:t>  </a:t>
            </a:r>
            <a:r>
              <a:rPr lang="en-US" sz="1600" dirty="0" smtClean="0"/>
              <a:t>                                                      </a:t>
            </a:r>
            <a:r>
              <a:rPr lang="en-US" sz="1600" b="1" dirty="0" smtClean="0"/>
              <a:t> </a:t>
            </a:r>
            <a:r>
              <a:rPr lang="en-US" sz="1600" dirty="0" smtClean="0"/>
              <a:t>Access </a:t>
            </a:r>
            <a:r>
              <a:rPr lang="en-US" sz="1600" dirty="0"/>
              <a:t>code :    </a:t>
            </a:r>
            <a:r>
              <a:rPr lang="en-US" sz="1600" dirty="0" smtClean="0"/>
              <a:t>info</a:t>
            </a:r>
          </a:p>
          <a:p>
            <a:pPr lvl="0"/>
            <a:r>
              <a:rPr lang="en-US" sz="1600" b="1" dirty="0"/>
              <a:t>4</a:t>
            </a:r>
            <a:r>
              <a:rPr lang="en-US" sz="1600" b="1" dirty="0" smtClean="0"/>
              <a:t>.  EBSCO </a:t>
            </a:r>
            <a:r>
              <a:rPr lang="en-US" sz="1600" b="1" dirty="0"/>
              <a:t>BUSINESS SOURCE ELITE : </a:t>
            </a:r>
            <a:r>
              <a:rPr lang="en-IN" sz="1600" dirty="0"/>
              <a:t> </a:t>
            </a:r>
            <a:r>
              <a:rPr lang="en-IN" sz="1600" u="sng" dirty="0"/>
              <a:t>https://search.ebscohost.com/login.aspx?authtype=ip,uid&amp;custid=ns154387&amp;groupid=main&amp;profile=ehost&amp;defaultdb=bsh</a:t>
            </a:r>
            <a:endParaRPr lang="en-US" sz="1600" dirty="0"/>
          </a:p>
          <a:p>
            <a:r>
              <a:rPr lang="en-US" sz="1600" b="1" dirty="0"/>
              <a:t>                                                                                         </a:t>
            </a:r>
            <a:r>
              <a:rPr lang="en-US" sz="1600" b="1" dirty="0" smtClean="0"/>
              <a:t>                          </a:t>
            </a:r>
            <a:r>
              <a:rPr lang="en-US" sz="1600" dirty="0"/>
              <a:t>User ID: </a:t>
            </a:r>
            <a:r>
              <a:rPr lang="en-US" sz="1600" dirty="0" err="1"/>
              <a:t>chandigarhbusi</a:t>
            </a:r>
            <a:endParaRPr lang="en-US" sz="1600" dirty="0"/>
          </a:p>
          <a:p>
            <a:r>
              <a:rPr lang="en-US" sz="1600" dirty="0"/>
              <a:t>                                                                                          </a:t>
            </a:r>
            <a:r>
              <a:rPr lang="en-US" sz="1600" dirty="0" smtClean="0"/>
              <a:t>                            </a:t>
            </a:r>
            <a:r>
              <a:rPr lang="en-US" sz="1600" dirty="0"/>
              <a:t>Password: </a:t>
            </a:r>
            <a:r>
              <a:rPr lang="en-US" sz="1600" dirty="0" smtClean="0"/>
              <a:t>Library@2025</a:t>
            </a:r>
            <a:endParaRPr lang="en-US" sz="1600" dirty="0"/>
          </a:p>
          <a:p>
            <a:pPr lvl="0"/>
            <a:r>
              <a:rPr lang="en-US" sz="1600" b="1" dirty="0"/>
              <a:t>5</a:t>
            </a:r>
            <a:r>
              <a:rPr lang="en-US" sz="1600" b="1" dirty="0" smtClean="0"/>
              <a:t>.  EBSCO </a:t>
            </a:r>
            <a:r>
              <a:rPr lang="en-US" sz="1600" b="1" dirty="0"/>
              <a:t>DATABASE                    </a:t>
            </a:r>
            <a:r>
              <a:rPr lang="en-US" sz="1600" b="1" dirty="0" smtClean="0"/>
              <a:t>                              :                             </a:t>
            </a:r>
            <a:r>
              <a:rPr lang="en-US" sz="1600" u="sng" dirty="0"/>
              <a:t>http://search.ebscohost.com</a:t>
            </a:r>
            <a:endParaRPr lang="en-US" sz="1600" dirty="0"/>
          </a:p>
          <a:p>
            <a:r>
              <a:rPr lang="en-US" sz="1600" b="1" dirty="0"/>
              <a:t>                                                                                         </a:t>
            </a:r>
            <a:r>
              <a:rPr lang="en-US" sz="1600" b="1" dirty="0" smtClean="0"/>
              <a:t>                                           </a:t>
            </a:r>
            <a:r>
              <a:rPr lang="en-US" sz="1600" dirty="0"/>
              <a:t>Login ID      </a:t>
            </a:r>
            <a:r>
              <a:rPr lang="en-US" sz="1600" dirty="0" err="1"/>
              <a:t>cgcl</a:t>
            </a:r>
            <a:r>
              <a:rPr lang="en-US" sz="1600" dirty="0"/>
              <a:t>  </a:t>
            </a:r>
          </a:p>
          <a:p>
            <a:r>
              <a:rPr lang="en-US" sz="1600" dirty="0"/>
              <a:t>                                                                                        </a:t>
            </a:r>
            <a:r>
              <a:rPr lang="en-US" sz="1600" dirty="0" smtClean="0"/>
              <a:t>                                    </a:t>
            </a:r>
            <a:r>
              <a:rPr lang="en-US" sz="1600" dirty="0"/>
              <a:t>Password    clg@2022</a:t>
            </a:r>
          </a:p>
          <a:p>
            <a:pPr marL="342900" lvl="0" indent="-342900">
              <a:buAutoNum type="arabicPeriod" startAt="6"/>
            </a:pPr>
            <a:r>
              <a:rPr lang="en-US" sz="1600" b="1" dirty="0" smtClean="0"/>
              <a:t>NPTEL </a:t>
            </a:r>
            <a:r>
              <a:rPr lang="en-US" sz="1600" b="1" dirty="0"/>
              <a:t>VIDEO LECTURES 	</a:t>
            </a:r>
            <a:r>
              <a:rPr lang="en-US" sz="1600" b="1" dirty="0" smtClean="0"/>
              <a:t>                             </a:t>
            </a:r>
            <a:r>
              <a:rPr lang="en-US" sz="1600" dirty="0" smtClean="0"/>
              <a:t>:                           </a:t>
            </a:r>
            <a:r>
              <a:rPr lang="en-US" sz="1600" u="sng" dirty="0"/>
              <a:t>ftp://192.168.100.14</a:t>
            </a:r>
            <a:endParaRPr lang="en-US" sz="1400" dirty="0" smtClean="0"/>
          </a:p>
          <a:p>
            <a:pPr lvl="0"/>
            <a:r>
              <a:rPr lang="en-US" sz="1600" b="1" dirty="0" smtClean="0"/>
              <a:t>7.  NATIONAL </a:t>
            </a:r>
            <a:r>
              <a:rPr lang="en-US" sz="1600" b="1" dirty="0"/>
              <a:t>DIGITAL LIBRARY </a:t>
            </a:r>
            <a:r>
              <a:rPr lang="en-US" sz="1600" b="1" dirty="0" smtClean="0"/>
              <a:t>                               :                                </a:t>
            </a:r>
            <a:r>
              <a:rPr lang="en-US" sz="1600" u="sng" dirty="0"/>
              <a:t>https://ndl.iitkgp.ac.in/</a:t>
            </a:r>
            <a:endParaRPr lang="en-US" sz="1600" dirty="0"/>
          </a:p>
          <a:p>
            <a:r>
              <a:rPr lang="en-US" sz="1600" b="1" dirty="0"/>
              <a:t> </a:t>
            </a:r>
            <a:endParaRPr lang="en-US" sz="1600" dirty="0"/>
          </a:p>
          <a:p>
            <a:r>
              <a:rPr lang="en-US" sz="1600" b="1" dirty="0" smtClean="0"/>
              <a:t>8. TURNITIN </a:t>
            </a:r>
            <a:r>
              <a:rPr lang="en-US" sz="1600" b="1" dirty="0"/>
              <a:t>PLAGIARISM </a:t>
            </a:r>
            <a:r>
              <a:rPr lang="en-US" sz="1600" b="1" dirty="0" smtClean="0"/>
              <a:t>SOFTWARE            :    </a:t>
            </a:r>
            <a:r>
              <a:rPr lang="en-US" sz="1600" dirty="0" smtClean="0"/>
              <a:t>https</a:t>
            </a:r>
            <a:r>
              <a:rPr lang="en-US" sz="1600" dirty="0"/>
              <a:t>://www.turnitin.com/login_page.asp?lang=en_us</a:t>
            </a:r>
          </a:p>
          <a:p>
            <a:pPr lvl="0"/>
            <a:r>
              <a:rPr lang="en-US" sz="1600" b="1" dirty="0" smtClean="0"/>
              <a:t>9.  </a:t>
            </a:r>
            <a:r>
              <a:rPr lang="en-US" sz="1600" b="1" dirty="0"/>
              <a:t>LIBSYS WEBOPAC                                        </a:t>
            </a:r>
            <a:r>
              <a:rPr lang="en-US" sz="1600" b="1" dirty="0" smtClean="0"/>
              <a:t>       </a:t>
            </a:r>
            <a:r>
              <a:rPr lang="en-US" sz="1600" b="1" dirty="0"/>
              <a:t>:         </a:t>
            </a:r>
            <a:r>
              <a:rPr lang="en-US" sz="1600" b="1" dirty="0" smtClean="0"/>
              <a:t>                         </a:t>
            </a:r>
            <a:r>
              <a:rPr lang="en-US" sz="1600" dirty="0"/>
              <a:t>cgcopac.lsease.in</a:t>
            </a:r>
            <a:r>
              <a:rPr lang="en-US" sz="1600" b="1" dirty="0" smtClean="0"/>
              <a:t>                          </a:t>
            </a:r>
          </a:p>
          <a:p>
            <a:pPr lvl="0"/>
            <a:endParaRPr lang="en-US" sz="2000" dirty="0">
              <a:latin typeface="Arial Narrow" panose="020B0606020202030204" pitchFamily="34" charset="0"/>
            </a:endParaRPr>
          </a:p>
        </p:txBody>
      </p:sp>
    </p:spTree>
    <p:extLst>
      <p:ext uri="{BB962C8B-B14F-4D97-AF65-F5344CB8AC3E}">
        <p14:creationId xmlns:p14="http://schemas.microsoft.com/office/powerpoint/2010/main" val="1451452065"/>
      </p:ext>
    </p:extLst>
  </p:cSld>
  <p:clrMapOvr>
    <a:masterClrMapping/>
  </p:clrMapOvr>
  <p:transition advTm="1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8800" dirty="0" smtClean="0"/>
              <a:t> </a:t>
            </a:r>
            <a:r>
              <a:rPr lang="en-US" sz="3600" dirty="0" smtClean="0"/>
              <a:t/>
            </a:r>
            <a:br>
              <a:rPr lang="en-US" sz="3600" dirty="0" smtClean="0"/>
            </a:br>
            <a:r>
              <a:rPr lang="en-US" sz="3600" dirty="0" smtClean="0"/>
              <a:t/>
            </a:r>
            <a:br>
              <a:rPr lang="en-US" sz="3600" dirty="0" smtClean="0"/>
            </a:br>
            <a:r>
              <a:rPr lang="en-US" sz="3100" dirty="0" smtClean="0"/>
              <a:t>The </a:t>
            </a:r>
            <a:r>
              <a:rPr lang="en-US" sz="3100" dirty="0"/>
              <a:t>library has subscription of DELNET database via link </a:t>
            </a:r>
            <a:r>
              <a:rPr lang="en-US" sz="3100" u="sng" dirty="0">
                <a:hlinkClick r:id="rId2"/>
              </a:rPr>
              <a:t>http://www.delnet.in</a:t>
            </a:r>
            <a:r>
              <a:rPr lang="en-US" sz="3100" dirty="0"/>
              <a:t>  since the year 2013 and is subscribing e-journals and e-books through World e-book library via link </a:t>
            </a:r>
            <a:r>
              <a:rPr lang="en-US" sz="3100" u="sng" dirty="0">
                <a:hlinkClick r:id="rId3"/>
              </a:rPr>
              <a:t>http://database.worldlibrary.org/</a:t>
            </a:r>
            <a:r>
              <a:rPr lang="en-US" sz="3100" dirty="0"/>
              <a:t>  and Gale journals via URL </a:t>
            </a:r>
            <a:r>
              <a:rPr lang="en-US" sz="3200" u="sng" dirty="0">
                <a:hlinkClick r:id="rId4"/>
              </a:rPr>
              <a:t>https://link.gale.com/apps/menu?u=chandigarhengg</a:t>
            </a:r>
            <a:r>
              <a:rPr lang="en-US" sz="3200" dirty="0"/>
              <a:t/>
            </a:r>
            <a:br>
              <a:rPr lang="en-US" sz="3200" dirty="0"/>
            </a:br>
            <a:endParaRPr lang="en-US" sz="31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152400"/>
            <a:ext cx="5486400" cy="2057400"/>
          </a:xfrm>
          <a:prstGeom prst="rect">
            <a:avLst/>
          </a:prstGeom>
        </p:spPr>
      </p:pic>
    </p:spTree>
  </p:cSld>
  <p:clrMapOvr>
    <a:masterClrMapping/>
  </p:clrMapOvr>
  <p:transition advTm="1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fontScale="90000"/>
          </a:bodyPr>
          <a:lstStyle/>
          <a:p>
            <a:r>
              <a:rPr lang="en-US" sz="7300" b="1" u="sng" dirty="0" smtClean="0"/>
              <a:t/>
            </a:r>
            <a:br>
              <a:rPr lang="en-US" sz="7300" b="1" u="sng" dirty="0" smtClean="0"/>
            </a:br>
            <a:r>
              <a:rPr lang="en-US" sz="7300" b="1" u="sng" dirty="0"/>
              <a:t/>
            </a:r>
            <a:br>
              <a:rPr lang="en-US" sz="7300" b="1" u="sng" dirty="0"/>
            </a:br>
            <a:r>
              <a:rPr lang="en-US" sz="7300" b="1" u="sng" dirty="0" smtClean="0">
                <a:solidFill>
                  <a:srgbClr val="00B0F0"/>
                </a:solidFill>
              </a:rPr>
              <a:t>EBSCO </a:t>
            </a:r>
            <a:r>
              <a:rPr lang="en-US" sz="7300" b="1" u="sng" dirty="0">
                <a:solidFill>
                  <a:srgbClr val="00B0F0"/>
                </a:solidFill>
              </a:rPr>
              <a:t>DATABASE </a:t>
            </a:r>
            <a:r>
              <a:rPr lang="en-US" b="1" u="sng" dirty="0" smtClean="0"/>
              <a:t/>
            </a:r>
            <a:br>
              <a:rPr lang="en-US" b="1" u="sng" dirty="0" smtClean="0"/>
            </a:br>
            <a:r>
              <a:rPr lang="en-US" sz="3600" dirty="0" smtClean="0"/>
              <a:t>EBSCO </a:t>
            </a:r>
            <a:r>
              <a:rPr lang="en-US" sz="3600" dirty="0"/>
              <a:t>resources can also be remotely accessed on EBSCO App. or on </a:t>
            </a:r>
            <a:r>
              <a:rPr lang="en-US" sz="3600" dirty="0" smtClean="0"/>
              <a:t>the link </a:t>
            </a:r>
            <a:r>
              <a:rPr lang="en-US" sz="3600" u="sng" dirty="0">
                <a:hlinkClick r:id="rId2"/>
              </a:rPr>
              <a:t>http://search.ebscohost.com</a:t>
            </a:r>
            <a:r>
              <a:rPr lang="en-US" sz="3600" u="sng" dirty="0"/>
              <a:t>.</a:t>
            </a:r>
            <a:r>
              <a:rPr lang="en-US" sz="3600" dirty="0"/>
              <a:t/>
            </a:r>
            <a:br>
              <a:rPr lang="en-US" sz="3600" dirty="0"/>
            </a:br>
            <a:r>
              <a:rPr lang="en-US" sz="3600" dirty="0"/>
              <a:t>It provides scholarly </a:t>
            </a:r>
            <a:r>
              <a:rPr lang="en-US" sz="3600" dirty="0" smtClean="0"/>
              <a:t>3000 e-journals, </a:t>
            </a:r>
            <a:r>
              <a:rPr lang="en-US" sz="3600" dirty="0"/>
              <a:t>working papers, </a:t>
            </a:r>
            <a:r>
              <a:rPr lang="en-US" sz="3600" dirty="0" smtClean="0"/>
              <a:t>reports, </a:t>
            </a:r>
            <a:r>
              <a:rPr lang="en-US" sz="3600" dirty="0"/>
              <a:t>and datasets, and millions of digitized historical primary sources, including </a:t>
            </a:r>
            <a:r>
              <a:rPr lang="en-US" sz="3600" dirty="0" smtClean="0"/>
              <a:t>2,49,000 e-books.</a:t>
            </a:r>
            <a:r>
              <a:rPr lang="en-US" sz="3600" dirty="0"/>
              <a:t/>
            </a:r>
            <a:br>
              <a:rPr lang="en-US" sz="3600" dirty="0"/>
            </a:b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74638"/>
            <a:ext cx="3505199" cy="1744540"/>
          </a:xfrm>
          <a:prstGeom prst="rect">
            <a:avLst/>
          </a:prstGeom>
        </p:spPr>
      </p:pic>
    </p:spTree>
    <p:extLst>
      <p:ext uri="{BB962C8B-B14F-4D97-AF65-F5344CB8AC3E}">
        <p14:creationId xmlns:p14="http://schemas.microsoft.com/office/powerpoint/2010/main" val="4147208730"/>
      </p:ext>
    </p:extLst>
  </p:cSld>
  <p:clrMapOvr>
    <a:masterClrMapping/>
  </p:clrMapOvr>
  <p:transition advTm="1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44962"/>
          </a:xfrm>
        </p:spPr>
        <p:txBody>
          <a:bodyPr/>
          <a:lstStyle/>
          <a:p>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endParaRPr lang="en-US" sz="1600" b="1" u="sng" dirty="0" smtClean="0"/>
          </a:p>
          <a:p>
            <a:endParaRPr lang="en-US" sz="1600" b="1" u="sng" dirty="0"/>
          </a:p>
          <a:p>
            <a:endParaRPr lang="en-US" sz="1600" b="1" u="sng" dirty="0" smtClean="0"/>
          </a:p>
          <a:p>
            <a:endParaRPr lang="en-US" sz="1600" b="1" u="sng" dirty="0"/>
          </a:p>
          <a:p>
            <a:endParaRPr lang="en-US" sz="1600" b="1" u="sng" dirty="0" smtClean="0"/>
          </a:p>
          <a:p>
            <a:endParaRPr lang="en-US" sz="1600" b="1" u="sng" dirty="0"/>
          </a:p>
          <a:p>
            <a:endParaRPr lang="en-US" sz="1600" b="1" u="sng" dirty="0" smtClean="0"/>
          </a:p>
          <a:p>
            <a:endParaRPr lang="en-US" sz="1600" b="1" u="sng" dirty="0"/>
          </a:p>
          <a:p>
            <a:endParaRPr lang="en-US" sz="1600" b="1" u="sng" dirty="0" smtClean="0"/>
          </a:p>
          <a:p>
            <a:endParaRPr lang="en-US" sz="1600" b="1" u="sng" dirty="0"/>
          </a:p>
          <a:p>
            <a:endParaRPr lang="en-US" sz="1600" b="1" u="sng" dirty="0" smtClean="0"/>
          </a:p>
          <a:p>
            <a:r>
              <a:rPr lang="en-US" sz="2000" b="1" u="sng" dirty="0" smtClean="0"/>
              <a:t>The </a:t>
            </a:r>
            <a:r>
              <a:rPr lang="en-US" sz="2000" b="1" u="sng" dirty="0"/>
              <a:t>online library provides</a:t>
            </a:r>
            <a:r>
              <a:rPr lang="en-US" sz="2000" b="1" dirty="0"/>
              <a:t> live access to CHANDIGARH ENGINEERING COLLEGE LIBRARY Collection on institution website </a:t>
            </a:r>
            <a:r>
              <a:rPr lang="en-US" sz="2000" b="1" u="sng" dirty="0">
                <a:hlinkClick r:id="rId3"/>
              </a:rPr>
              <a:t>http://cgc.edu.in/</a:t>
            </a:r>
            <a:r>
              <a:rPr lang="en-US" sz="2000" b="1" dirty="0"/>
              <a:t>.</a:t>
            </a:r>
            <a:r>
              <a:rPr lang="en-US" sz="2000" dirty="0"/>
              <a:t> Students and Faculty can get online information about Books/CD’s/E Books/ Journals/ E journals dealing with various subjects. Library works on </a:t>
            </a:r>
            <a:r>
              <a:rPr lang="en-US" sz="2000" b="1" dirty="0"/>
              <a:t>LIBSYS </a:t>
            </a:r>
            <a:r>
              <a:rPr lang="en-US" sz="2000" b="1" dirty="0" smtClean="0"/>
              <a:t>software. The</a:t>
            </a:r>
            <a:r>
              <a:rPr lang="en-US" sz="2000" dirty="0" smtClean="0"/>
              <a:t> library </a:t>
            </a:r>
            <a:r>
              <a:rPr lang="en-US" sz="2000" dirty="0"/>
              <a:t>has </a:t>
            </a:r>
            <a:r>
              <a:rPr lang="en-US" sz="2000" b="1" dirty="0"/>
              <a:t>9</a:t>
            </a:r>
            <a:r>
              <a:rPr lang="en-US" sz="2000" b="1" dirty="0" smtClean="0"/>
              <a:t> </a:t>
            </a:r>
            <a:r>
              <a:rPr lang="en-US" sz="2000" b="1" dirty="0"/>
              <a:t>CCTV’s</a:t>
            </a:r>
            <a:r>
              <a:rPr lang="en-US" sz="2000" dirty="0"/>
              <a:t> cameras to keep a close watch on the </a:t>
            </a:r>
            <a:r>
              <a:rPr lang="en-US" sz="2000" dirty="0" smtClean="0"/>
              <a:t>users to </a:t>
            </a:r>
            <a:r>
              <a:rPr lang="en-US" sz="2000" dirty="0"/>
              <a:t>minimize the losses and mutilation of reading </a:t>
            </a:r>
            <a:r>
              <a:rPr lang="en-US" sz="2000" dirty="0" smtClean="0"/>
              <a:t>material.</a:t>
            </a:r>
            <a:endParaRPr lang="en-US" sz="2000" dirty="0"/>
          </a:p>
        </p:txBody>
      </p:sp>
      <p:pic>
        <p:nvPicPr>
          <p:cNvPr id="4" name="Picture 3" descr="C:\Users\admin\Downloads\DSC_531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770" y="274638"/>
            <a:ext cx="8229600" cy="4144962"/>
          </a:xfrm>
          <a:prstGeom prst="rect">
            <a:avLst/>
          </a:prstGeom>
          <a:noFill/>
          <a:ln>
            <a:noFill/>
          </a:ln>
        </p:spPr>
      </p:pic>
    </p:spTree>
    <p:extLst>
      <p:ext uri="{BB962C8B-B14F-4D97-AF65-F5344CB8AC3E}">
        <p14:creationId xmlns:p14="http://schemas.microsoft.com/office/powerpoint/2010/main" val="1507790378"/>
      </p:ext>
    </p:extLst>
  </p:cSld>
  <p:clrMapOvr>
    <a:masterClrMapping/>
  </p:clrMapOvr>
  <p:transition advTm="1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304800"/>
            <a:ext cx="8534399" cy="6172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42855943"/>
      </p:ext>
    </p:extLst>
  </p:cSld>
  <p:clrMapOvr>
    <a:masterClrMapping/>
  </p:clrMapOvr>
  <p:transition advTm="1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553200"/>
          </a:xfrm>
        </p:spPr>
        <p:txBody>
          <a:bodyPr>
            <a:normAutofit/>
          </a:bodyPr>
          <a:lstStyle/>
          <a:p>
            <a:r>
              <a:rPr lang="en-US" sz="5300" b="1" u="sng" dirty="0"/>
              <a:t/>
            </a:r>
            <a:br>
              <a:rPr lang="en-US" sz="5300" b="1" u="sng" dirty="0"/>
            </a:br>
            <a:r>
              <a:rPr lang="en-US" sz="5300" b="1" u="sng" dirty="0" smtClean="0"/>
              <a:t/>
            </a:r>
            <a:br>
              <a:rPr lang="en-US" sz="5300" b="1" u="sng" dirty="0" smtClean="0"/>
            </a:br>
            <a:r>
              <a:rPr lang="en-US" sz="5300" b="1" u="sng" dirty="0" smtClean="0"/>
              <a:t>A</a:t>
            </a:r>
            <a:r>
              <a:rPr lang="en-US" sz="4800" b="1" u="sng" dirty="0" smtClean="0"/>
              <a:t>NTI-PLAGIARISM SOFTWARE</a:t>
            </a:r>
            <a:r>
              <a:rPr lang="en-US" dirty="0" smtClean="0"/>
              <a:t/>
            </a:r>
            <a:br>
              <a:rPr lang="en-US" dirty="0" smtClean="0"/>
            </a:br>
            <a:r>
              <a:rPr lang="en-US" sz="3100" dirty="0" smtClean="0">
                <a:solidFill>
                  <a:srgbClr val="FF0000"/>
                </a:solidFill>
              </a:rPr>
              <a:t>To </a:t>
            </a:r>
            <a:r>
              <a:rPr lang="en-US" sz="3100" dirty="0">
                <a:solidFill>
                  <a:srgbClr val="FF0000"/>
                </a:solidFill>
              </a:rPr>
              <a:t>promote and support the research activities, CEC -CGC as a remedial measure has provided access to anti-plagiarism software </a:t>
            </a:r>
            <a:r>
              <a:rPr lang="en-US" sz="3100" b="1" dirty="0">
                <a:solidFill>
                  <a:srgbClr val="FF0000"/>
                </a:solidFill>
              </a:rPr>
              <a:t>TURNITIN s</a:t>
            </a:r>
            <a:r>
              <a:rPr lang="en-US" sz="3100" dirty="0">
                <a:solidFill>
                  <a:srgbClr val="FF0000"/>
                </a:solidFill>
              </a:rPr>
              <a:t>ince 2020.It is one such software, which is being successfully used at the global level to cross-check a vast database for identifying plagiarized portions in one’s research.</a:t>
            </a:r>
            <a:br>
              <a:rPr lang="en-US" sz="3100" dirty="0">
                <a:solidFill>
                  <a:srgbClr val="FF0000"/>
                </a:solidFill>
              </a:rPr>
            </a:br>
            <a:endParaRPr lang="en-US" sz="31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33400"/>
            <a:ext cx="5943600" cy="1371600"/>
          </a:xfrm>
          <a:prstGeom prst="rect">
            <a:avLst/>
          </a:prstGeom>
        </p:spPr>
      </p:pic>
    </p:spTree>
    <p:extLst>
      <p:ext uri="{BB962C8B-B14F-4D97-AF65-F5344CB8AC3E}">
        <p14:creationId xmlns:p14="http://schemas.microsoft.com/office/powerpoint/2010/main" val="754293227"/>
      </p:ext>
    </p:extLst>
  </p:cSld>
  <p:clrMapOvr>
    <a:masterClrMapping/>
  </p:clrMapOvr>
  <p:transition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r>
              <a:rPr lang="en-US" b="1" u="sng" dirty="0" smtClean="0"/>
              <a:t/>
            </a:r>
            <a:br>
              <a:rPr lang="en-US" b="1" u="sng" dirty="0" smtClean="0"/>
            </a:br>
            <a:r>
              <a:rPr lang="en-US" b="1" u="sng" dirty="0"/>
              <a:t/>
            </a:r>
            <a:br>
              <a:rPr lang="en-US" b="1" u="sng" dirty="0"/>
            </a:br>
            <a:r>
              <a:rPr lang="en-US" b="1" u="sng" dirty="0" smtClean="0"/>
              <a:t/>
            </a:r>
            <a:br>
              <a:rPr lang="en-US" b="1" u="sng" dirty="0" smtClean="0"/>
            </a:br>
            <a:r>
              <a:rPr lang="en-US" b="1" dirty="0"/>
              <a:t>  </a:t>
            </a:r>
            <a:r>
              <a:rPr lang="en-US" b="1" dirty="0" smtClean="0"/>
              <a:t/>
            </a:r>
            <a:br>
              <a:rPr lang="en-US" b="1" dirty="0" smtClean="0"/>
            </a:br>
            <a:r>
              <a:rPr lang="en-US" sz="3600" dirty="0" smtClean="0"/>
              <a:t>Lakhs </a:t>
            </a:r>
            <a:r>
              <a:rPr lang="en-US" sz="3600" dirty="0"/>
              <a:t>of e-books can be accessed through NDL via link </a:t>
            </a:r>
            <a:r>
              <a:rPr lang="en-US" sz="3600" u="sng" dirty="0">
                <a:hlinkClick r:id="rId2"/>
              </a:rPr>
              <a:t>http://ndl.iitkgp.ac.in//</a:t>
            </a:r>
            <a:r>
              <a:rPr lang="en-US" sz="3600" dirty="0"/>
              <a:t>. </a:t>
            </a:r>
            <a:br>
              <a:rPr lang="en-US" sz="3600" dirty="0"/>
            </a:br>
            <a:r>
              <a:rPr lang="en-US" sz="3600" dirty="0"/>
              <a:t> </a:t>
            </a:r>
            <a:br>
              <a:rPr lang="en-US" sz="3600" dirty="0"/>
            </a:br>
            <a:r>
              <a:rPr lang="en-US" sz="3600" dirty="0" smtClean="0"/>
              <a:t>INSTITUTIONAL NDL MEMBERSHIP NUMBER  :</a:t>
            </a:r>
            <a:r>
              <a:rPr lang="en-US" dirty="0" smtClean="0">
                <a:solidFill>
                  <a:srgbClr val="C00000"/>
                </a:solidFill>
              </a:rPr>
              <a:t>INPBNC3ADJJC9BP</a:t>
            </a:r>
            <a:endParaRPr lang="en-US" sz="3600" dirty="0">
              <a:solidFill>
                <a:srgbClr val="C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8229600" cy="2578100"/>
          </a:xfrm>
          <a:prstGeom prst="rect">
            <a:avLst/>
          </a:prstGeom>
        </p:spPr>
      </p:pic>
    </p:spTree>
    <p:extLst>
      <p:ext uri="{BB962C8B-B14F-4D97-AF65-F5344CB8AC3E}">
        <p14:creationId xmlns:p14="http://schemas.microsoft.com/office/powerpoint/2010/main" val="2376715415"/>
      </p:ext>
    </p:extLst>
  </p:cSld>
  <p:clrMapOvr>
    <a:masterClrMapping/>
  </p:clrMapOvr>
  <p:transition advTm="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19800"/>
          </a:xfrm>
        </p:spPr>
        <p:txBody>
          <a:bodyPr>
            <a:normAutofit fontScale="90000"/>
          </a:bodyPr>
          <a:lstStyle/>
          <a:p>
            <a:r>
              <a:rPr lang="en-US" sz="7200" b="1" dirty="0" smtClean="0"/>
              <a:t/>
            </a:r>
            <a:br>
              <a:rPr lang="en-US" sz="7200" b="1" dirty="0" smtClean="0"/>
            </a:br>
            <a:r>
              <a:rPr lang="en-US" sz="7200" b="1" dirty="0"/>
              <a:t/>
            </a:r>
            <a:br>
              <a:rPr lang="en-US" sz="7200" b="1" dirty="0"/>
            </a:br>
            <a:r>
              <a:rPr lang="en-US" sz="7200" b="1" dirty="0" smtClean="0"/>
              <a:t/>
            </a:r>
            <a:br>
              <a:rPr lang="en-US" sz="7200" b="1" dirty="0" smtClean="0"/>
            </a:br>
            <a:r>
              <a:rPr lang="en-US" b="1" dirty="0" smtClean="0"/>
              <a:t>NPTEL</a:t>
            </a:r>
            <a:r>
              <a:rPr lang="en-US" dirty="0" smtClean="0"/>
              <a:t> </a:t>
            </a:r>
            <a:r>
              <a:rPr lang="en-US" b="1" dirty="0"/>
              <a:t>Video </a:t>
            </a:r>
            <a:r>
              <a:rPr lang="en-US" b="1" dirty="0" smtClean="0"/>
              <a:t>lectures</a:t>
            </a:r>
            <a:r>
              <a:rPr lang="en-US" dirty="0" smtClean="0"/>
              <a:t/>
            </a:r>
            <a:br>
              <a:rPr lang="en-US" dirty="0" smtClean="0"/>
            </a:br>
            <a:r>
              <a:rPr lang="en-US" b="1" dirty="0" smtClean="0">
                <a:solidFill>
                  <a:srgbClr val="7030A0"/>
                </a:solidFill>
              </a:rPr>
              <a:t>Stream wise </a:t>
            </a:r>
            <a:r>
              <a:rPr lang="en-US" b="1" dirty="0">
                <a:solidFill>
                  <a:srgbClr val="7030A0"/>
                </a:solidFill>
              </a:rPr>
              <a:t>NPTEL </a:t>
            </a:r>
            <a:r>
              <a:rPr lang="en-US" b="1" dirty="0" smtClean="0">
                <a:solidFill>
                  <a:srgbClr val="7030A0"/>
                </a:solidFill>
              </a:rPr>
              <a:t/>
            </a:r>
            <a:br>
              <a:rPr lang="en-US" b="1" dirty="0" smtClean="0">
                <a:solidFill>
                  <a:srgbClr val="7030A0"/>
                </a:solidFill>
              </a:rPr>
            </a:br>
            <a:r>
              <a:rPr lang="en-US" b="1" dirty="0" smtClean="0">
                <a:solidFill>
                  <a:srgbClr val="7030A0"/>
                </a:solidFill>
              </a:rPr>
              <a:t>2203 </a:t>
            </a:r>
            <a:r>
              <a:rPr lang="en-US" b="1" dirty="0">
                <a:solidFill>
                  <a:srgbClr val="7030A0"/>
                </a:solidFill>
              </a:rPr>
              <a:t>video lectures can be accessed </a:t>
            </a:r>
            <a:r>
              <a:rPr lang="en-US" b="1" dirty="0" smtClean="0">
                <a:solidFill>
                  <a:srgbClr val="7030A0"/>
                </a:solidFill>
              </a:rPr>
              <a:t>via</a:t>
            </a:r>
            <a:r>
              <a:rPr lang="en-US" b="1" dirty="0" smtClean="0">
                <a:solidFill>
                  <a:schemeClr val="bg2">
                    <a:lumMod val="25000"/>
                  </a:schemeClr>
                </a:solidFill>
              </a:rPr>
              <a:t/>
            </a:r>
            <a:br>
              <a:rPr lang="en-US" b="1" dirty="0" smtClean="0">
                <a:solidFill>
                  <a:schemeClr val="bg2">
                    <a:lumMod val="25000"/>
                  </a:schemeClr>
                </a:solidFill>
              </a:rPr>
            </a:br>
            <a:r>
              <a:rPr lang="en-US" dirty="0" smtClean="0"/>
              <a:t> FTP LINK </a:t>
            </a:r>
            <a:r>
              <a:rPr lang="en-US" dirty="0"/>
              <a:t>- </a:t>
            </a:r>
            <a:r>
              <a:rPr lang="en-US" u="sng" dirty="0">
                <a:hlinkClick r:id="rId2"/>
              </a:rPr>
              <a:t>ftp://192.168.100.14</a:t>
            </a:r>
            <a:r>
              <a:rPr lang="en-US" dirty="0"/>
              <a:t/>
            </a:r>
            <a:br>
              <a:rPr lang="en-US" dirty="0"/>
            </a:br>
            <a:r>
              <a:rPr lang="en-US" dirty="0"/>
              <a:t> </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762000"/>
            <a:ext cx="7848600" cy="2163762"/>
          </a:xfrm>
          <a:prstGeom prst="rect">
            <a:avLst/>
          </a:prstGeom>
        </p:spPr>
      </p:pic>
    </p:spTree>
    <p:extLst>
      <p:ext uri="{BB962C8B-B14F-4D97-AF65-F5344CB8AC3E}">
        <p14:creationId xmlns:p14="http://schemas.microsoft.com/office/powerpoint/2010/main" val="4090464744"/>
      </p:ext>
    </p:extLst>
  </p:cSld>
  <p:clrMapOvr>
    <a:masterClrMapping/>
  </p:clrMapOvr>
  <p:transition advTm="1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Autofit/>
          </a:bodyPr>
          <a:lstStyle/>
          <a:p>
            <a:pPr algn="l"/>
            <a:r>
              <a:rPr lang="en-US" sz="4000" b="1" dirty="0" smtClean="0"/>
              <a:t>                                   </a:t>
            </a:r>
            <a:br>
              <a:rPr lang="en-US" sz="4000" b="1" dirty="0" smtClean="0"/>
            </a:br>
            <a:r>
              <a:rPr lang="en-US" sz="4000" b="1" dirty="0"/>
              <a:t/>
            </a:r>
            <a:br>
              <a:rPr lang="en-US" sz="4000" b="1" dirty="0"/>
            </a:br>
            <a:r>
              <a:rPr lang="en-US" sz="4000" b="1" dirty="0" smtClean="0"/>
              <a:t/>
            </a:r>
            <a:br>
              <a:rPr lang="en-US" sz="4000" b="1" dirty="0" smtClean="0"/>
            </a:br>
            <a:r>
              <a:rPr lang="en-US" sz="4000" b="1" dirty="0"/>
              <a:t> </a:t>
            </a:r>
            <a:r>
              <a:rPr lang="en-US" sz="4000" b="1" dirty="0" smtClean="0"/>
              <a:t>                     Repository Links </a:t>
            </a:r>
            <a:r>
              <a:rPr lang="en-US" sz="2400" dirty="0" smtClean="0"/>
              <a:t/>
            </a:r>
            <a:br>
              <a:rPr lang="en-US" sz="2400" dirty="0" smtClean="0"/>
            </a:br>
            <a:r>
              <a:rPr lang="en-US" sz="2400" dirty="0" smtClean="0"/>
              <a:t>1   </a:t>
            </a:r>
            <a:r>
              <a:rPr lang="en-US" sz="2000" dirty="0" smtClean="0"/>
              <a:t>e-PG </a:t>
            </a:r>
            <a:r>
              <a:rPr lang="en-US" sz="2000" dirty="0" err="1" smtClean="0"/>
              <a:t>Pathshala</a:t>
            </a:r>
            <a:r>
              <a:rPr lang="en-US" sz="2000" dirty="0" smtClean="0"/>
              <a:t>     </a:t>
            </a:r>
            <a:r>
              <a:rPr lang="en-US" sz="2000" u="sng" dirty="0" smtClean="0">
                <a:hlinkClick r:id="rId2"/>
              </a:rPr>
              <a:t>https://epgp.inflibnet.ac.in</a:t>
            </a:r>
            <a:r>
              <a:rPr lang="en-US" sz="2000" dirty="0" smtClean="0"/>
              <a:t/>
            </a:r>
            <a:br>
              <a:rPr lang="en-US" sz="2000" dirty="0" smtClean="0"/>
            </a:br>
            <a:r>
              <a:rPr lang="en-US" sz="2000" dirty="0" smtClean="0"/>
              <a:t>2  e-</a:t>
            </a:r>
            <a:r>
              <a:rPr lang="en-US" sz="2000" dirty="0" err="1" smtClean="0"/>
              <a:t>Shodh</a:t>
            </a:r>
            <a:r>
              <a:rPr lang="en-US" sz="2000" dirty="0" smtClean="0"/>
              <a:t> Sindhu    </a:t>
            </a:r>
            <a:r>
              <a:rPr lang="en-US" sz="2000" u="sng" dirty="0" smtClean="0">
                <a:hlinkClick r:id="rId3"/>
              </a:rPr>
              <a:t>https://ess.inflibnet.ac.in</a:t>
            </a:r>
            <a:r>
              <a:rPr lang="en-US" sz="2000" dirty="0" smtClean="0"/>
              <a:t/>
            </a:r>
            <a:br>
              <a:rPr lang="en-US" sz="2000" dirty="0" smtClean="0"/>
            </a:br>
            <a:r>
              <a:rPr lang="en-US" sz="2000" dirty="0" smtClean="0"/>
              <a:t>3  Search Engine for PDF Books   </a:t>
            </a:r>
            <a:r>
              <a:rPr lang="en-US" sz="2000" u="sng" dirty="0" smtClean="0"/>
              <a:t>www.pdfdrive.com</a:t>
            </a:r>
            <a:r>
              <a:rPr lang="en-US" sz="2000" dirty="0" smtClean="0"/>
              <a:t/>
            </a:r>
            <a:br>
              <a:rPr lang="en-US" sz="2000" dirty="0" smtClean="0"/>
            </a:br>
            <a:r>
              <a:rPr lang="en-US" sz="2000" u="sng" dirty="0" smtClean="0"/>
              <a:t>4  </a:t>
            </a:r>
            <a:r>
              <a:rPr lang="en-US" sz="2000" u="sng" dirty="0" smtClean="0">
                <a:hlinkClick r:id="rId4"/>
              </a:rPr>
              <a:t>National Digital Library of India      https://ndl.iitkgp.ac.in</a:t>
            </a:r>
            <a:r>
              <a:rPr lang="en-US" sz="2000" dirty="0" smtClean="0"/>
              <a:t/>
            </a:r>
            <a:br>
              <a:rPr lang="en-US" sz="2000" dirty="0" smtClean="0"/>
            </a:br>
            <a:r>
              <a:rPr lang="en-US" sz="2000" dirty="0" smtClean="0"/>
              <a:t>5  </a:t>
            </a:r>
            <a:r>
              <a:rPr lang="en-US" sz="2000" dirty="0" err="1" smtClean="0">
                <a:hlinkClick r:id="rId5"/>
              </a:rPr>
              <a:t>ShodhGanga</a:t>
            </a:r>
            <a:r>
              <a:rPr lang="en-US" sz="2000" dirty="0" smtClean="0">
                <a:hlinkClick r:id="rId5"/>
              </a:rPr>
              <a:t>      </a:t>
            </a:r>
            <a:r>
              <a:rPr lang="en-US" sz="2000" u="sng" dirty="0" smtClean="0">
                <a:hlinkClick r:id="rId5"/>
              </a:rPr>
              <a:t>https://shodhganga.inflibnet.ac.in/</a:t>
            </a:r>
            <a:r>
              <a:rPr lang="en-US" sz="2000" dirty="0" smtClean="0"/>
              <a:t/>
            </a:r>
            <a:br>
              <a:rPr lang="en-US" sz="2000" dirty="0" smtClean="0"/>
            </a:br>
            <a:r>
              <a:rPr lang="en-US" sz="2000" dirty="0" smtClean="0"/>
              <a:t>6  Discover scientific knowledge and stay connected to the world of science   https://www.researchgate.net/</a:t>
            </a:r>
            <a:br>
              <a:rPr lang="en-US" sz="2000" dirty="0" smtClean="0"/>
            </a:br>
            <a:r>
              <a:rPr lang="en-US" sz="2000" dirty="0" smtClean="0"/>
              <a:t>7  Free e books(60000+)</a:t>
            </a:r>
            <a:r>
              <a:rPr lang="en-US" sz="2000" u="sng" dirty="0" smtClean="0"/>
              <a:t>https://www.gutenberg.org/</a:t>
            </a:r>
            <a:r>
              <a:rPr lang="en-US" sz="2000" dirty="0" smtClean="0"/>
              <a:t/>
            </a:r>
            <a:br>
              <a:rPr lang="en-US" sz="2000" dirty="0" smtClean="0"/>
            </a:br>
            <a:r>
              <a:rPr lang="en-US" sz="2000" dirty="0" smtClean="0"/>
              <a:t>8  NPTEL [National </a:t>
            </a:r>
            <a:r>
              <a:rPr lang="en-US" sz="2000" dirty="0" err="1" smtClean="0"/>
              <a:t>Programme</a:t>
            </a:r>
            <a:r>
              <a:rPr lang="en-US" sz="2000" dirty="0" smtClean="0"/>
              <a:t> on Technology Enhanced Learning]     </a:t>
            </a:r>
            <a:r>
              <a:rPr lang="en-US" sz="2000" u="sng" dirty="0" smtClean="0">
                <a:hlinkClick r:id="rId6"/>
              </a:rPr>
              <a:t>https://nptel.ac.in</a:t>
            </a:r>
            <a:r>
              <a:rPr lang="en-US" sz="2000" dirty="0" smtClean="0"/>
              <a:t/>
            </a:r>
            <a:br>
              <a:rPr lang="en-US" sz="2000" dirty="0" smtClean="0"/>
            </a:br>
            <a:r>
              <a:rPr lang="en-US" sz="2000" dirty="0" smtClean="0"/>
              <a:t>9   </a:t>
            </a:r>
            <a:r>
              <a:rPr lang="en-US" sz="2000" dirty="0" smtClean="0">
                <a:hlinkClick r:id="rId7"/>
              </a:rPr>
              <a:t>NPTEL Video Lectures          </a:t>
            </a:r>
            <a:r>
              <a:rPr lang="en-US" sz="2000" u="sng" dirty="0" smtClean="0">
                <a:hlinkClick r:id="rId7"/>
              </a:rPr>
              <a:t>https://archive.nptel.ac.in/</a:t>
            </a:r>
            <a:endParaRPr lang="en-US" sz="2000" dirty="0"/>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 y="381000"/>
            <a:ext cx="7643446" cy="1905000"/>
          </a:xfrm>
          <a:prstGeom prst="rect">
            <a:avLst/>
          </a:prstGeom>
        </p:spPr>
      </p:pic>
    </p:spTree>
  </p:cSld>
  <p:clrMapOvr>
    <a:masterClrMapping/>
  </p:clrMapOvr>
  <p:transition advTm="1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Autofit/>
          </a:bodyPr>
          <a:lstStyle/>
          <a:p>
            <a:pPr algn="l"/>
            <a:r>
              <a:rPr lang="en-US" sz="2400" dirty="0" smtClean="0"/>
              <a:t>10  OASIS (Openly Available Sources Integrated Search)</a:t>
            </a:r>
            <a:br>
              <a:rPr lang="en-US" sz="2400" dirty="0" smtClean="0"/>
            </a:br>
            <a:r>
              <a:rPr lang="en-US" sz="2400" u="sng" dirty="0" smtClean="0">
                <a:hlinkClick r:id="rId2"/>
              </a:rPr>
              <a:t>https://openlibrary.org/</a:t>
            </a:r>
            <a:r>
              <a:rPr lang="en-US" sz="2400" dirty="0" smtClean="0"/>
              <a:t/>
            </a:r>
            <a:br>
              <a:rPr lang="en-US" sz="2400" dirty="0" smtClean="0"/>
            </a:br>
            <a:r>
              <a:rPr lang="en-US" sz="2400" dirty="0" smtClean="0"/>
              <a:t>11  Open access for academic books </a:t>
            </a:r>
            <a:r>
              <a:rPr lang="en-US" sz="2400" u="sng" dirty="0" smtClean="0"/>
              <a:t>https://www.oapen.org/</a:t>
            </a:r>
            <a:r>
              <a:rPr lang="en-US" sz="2400" dirty="0" smtClean="0"/>
              <a:t/>
            </a:r>
            <a:br>
              <a:rPr lang="en-US" sz="2400" dirty="0" smtClean="0"/>
            </a:br>
            <a:r>
              <a:rPr lang="en-US" sz="2400" dirty="0" smtClean="0"/>
              <a:t>12  SAKSHAT   </a:t>
            </a:r>
            <a:r>
              <a:rPr lang="en-US" sz="2400" u="sng" dirty="0" smtClean="0">
                <a:hlinkClick r:id="rId3"/>
              </a:rPr>
              <a:t>https://sakshat.ac.in/?project=vidwan</a:t>
            </a:r>
            <a:r>
              <a:rPr lang="en-US" sz="2400" dirty="0" smtClean="0"/>
              <a:t/>
            </a:r>
            <a:br>
              <a:rPr lang="en-US" sz="2400" dirty="0" smtClean="0"/>
            </a:br>
            <a:r>
              <a:rPr lang="en-US" sz="2400" dirty="0" smtClean="0"/>
              <a:t>13   </a:t>
            </a:r>
            <a:r>
              <a:rPr lang="en-US" sz="2400" dirty="0" smtClean="0">
                <a:hlinkClick r:id="rId4"/>
              </a:rPr>
              <a:t>Science, Health, Medical and Engineering Journals  </a:t>
            </a:r>
            <a:r>
              <a:rPr lang="en-US" sz="2400" dirty="0" smtClean="0"/>
              <a:t/>
            </a:r>
            <a:br>
              <a:rPr lang="en-US" sz="2400" dirty="0" smtClean="0"/>
            </a:br>
            <a:r>
              <a:rPr lang="en-US" sz="2400" u="sng" dirty="0" smtClean="0">
                <a:hlinkClick r:id="rId4"/>
              </a:rPr>
              <a:t>www.sciencedirect.com</a:t>
            </a:r>
            <a:r>
              <a:rPr lang="en-US" sz="2400" dirty="0" smtClean="0"/>
              <a:t/>
            </a:r>
            <a:br>
              <a:rPr lang="en-US" sz="2400" dirty="0" smtClean="0"/>
            </a:br>
            <a:r>
              <a:rPr lang="en-US" sz="2400" dirty="0" smtClean="0"/>
              <a:t>14  Open Access books    https://www.doabooks.org/</a:t>
            </a:r>
            <a:br>
              <a:rPr lang="en-US" sz="2400" dirty="0" smtClean="0"/>
            </a:br>
            <a:r>
              <a:rPr lang="en-US" sz="2400" dirty="0" smtClean="0"/>
              <a:t>15  SWAYAMPRABHA   </a:t>
            </a:r>
            <a:r>
              <a:rPr lang="en-US" sz="2400" u="sng" dirty="0" smtClean="0">
                <a:hlinkClick r:id="rId5"/>
              </a:rPr>
              <a:t>https://www.swayamprabha.gov.in</a:t>
            </a:r>
            <a:r>
              <a:rPr lang="en-US" sz="2400" dirty="0" smtClean="0"/>
              <a:t/>
            </a:r>
            <a:br>
              <a:rPr lang="en-US" sz="2400" dirty="0" smtClean="0"/>
            </a:br>
            <a:r>
              <a:rPr lang="en-US" sz="2400" dirty="0" smtClean="0"/>
              <a:t>16  SWAYAM Online Courses</a:t>
            </a:r>
            <a:br>
              <a:rPr lang="en-US" sz="2400" dirty="0" smtClean="0"/>
            </a:br>
            <a:r>
              <a:rPr lang="en-US" sz="2400" u="sng" dirty="0" smtClean="0">
                <a:hlinkClick r:id="rId6"/>
              </a:rPr>
              <a:t>https://storage.googleapis.com/uniquecourses/online.html</a:t>
            </a:r>
            <a:r>
              <a:rPr lang="en-US" sz="2400" dirty="0" smtClean="0"/>
              <a:t/>
            </a:r>
            <a:br>
              <a:rPr lang="en-US" sz="2400" dirty="0" smtClean="0"/>
            </a:br>
            <a:r>
              <a:rPr lang="en-US" sz="2400" dirty="0" smtClean="0"/>
              <a:t>17   Engineering Research papers Database  </a:t>
            </a:r>
            <a:r>
              <a:rPr lang="en-US" sz="2400" u="sng" dirty="0" smtClean="0">
                <a:hlinkClick r:id="rId7"/>
              </a:rPr>
              <a:t>www.engpaper.com</a:t>
            </a:r>
            <a:r>
              <a:rPr lang="en-US" sz="2400" dirty="0" smtClean="0"/>
              <a:t/>
            </a:r>
            <a:br>
              <a:rPr lang="en-US" sz="2400" dirty="0" smtClean="0"/>
            </a:br>
            <a:r>
              <a:rPr lang="en-US" sz="2400" dirty="0" smtClean="0"/>
              <a:t>18   Engineering and Applied Sciences Technology Journals </a:t>
            </a:r>
            <a:br>
              <a:rPr lang="en-US" sz="2400" dirty="0" smtClean="0"/>
            </a:br>
            <a:r>
              <a:rPr lang="en-US" sz="2400" u="sng" dirty="0" smtClean="0"/>
              <a:t> </a:t>
            </a:r>
            <a:r>
              <a:rPr lang="en-US" sz="2400" u="sng" dirty="0" smtClean="0">
                <a:hlinkClick r:id="rId8"/>
              </a:rPr>
              <a:t>www.ijeast.com</a:t>
            </a:r>
            <a:r>
              <a:rPr lang="en-US" sz="2400" dirty="0" smtClean="0"/>
              <a:t/>
            </a:r>
            <a:br>
              <a:rPr lang="en-US" sz="2400" dirty="0" smtClean="0"/>
            </a:br>
            <a:r>
              <a:rPr lang="en-US" sz="2400" dirty="0" smtClean="0"/>
              <a:t>19  Enhancement in Learning with Improvement in Skills (ELIS) portal    </a:t>
            </a:r>
            <a:r>
              <a:rPr lang="en-US" sz="2400" u="sng" dirty="0" smtClean="0"/>
              <a:t>http://free.aicte-india.org/</a:t>
            </a:r>
            <a:r>
              <a:rPr lang="en-US" sz="2400" dirty="0" smtClean="0"/>
              <a:t/>
            </a:r>
            <a:br>
              <a:rPr lang="en-US" sz="2400" dirty="0" smtClean="0"/>
            </a:br>
            <a:r>
              <a:rPr lang="en-US" sz="2400" dirty="0" smtClean="0"/>
              <a:t>20    DOAB - Directory of Open Access Books</a:t>
            </a:r>
            <a:br>
              <a:rPr lang="en-US" sz="2400" dirty="0" smtClean="0"/>
            </a:br>
            <a:r>
              <a:rPr lang="en-US" sz="2400" u="sng" dirty="0" smtClean="0">
                <a:hlinkClick r:id="rId9"/>
              </a:rPr>
              <a:t>https://directory.doabooks.org/handle/20.500.12854/34495</a:t>
            </a:r>
            <a:endParaRPr lang="en-US" sz="2400" dirty="0"/>
          </a:p>
        </p:txBody>
      </p:sp>
    </p:spTree>
  </p:cSld>
  <p:clrMapOvr>
    <a:masterClrMapping/>
  </p:clrMapOvr>
  <p:transition advTm="1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fontScale="90000"/>
          </a:bodyPr>
          <a:lstStyle/>
          <a:p>
            <a:pPr algn="l"/>
            <a:r>
              <a:rPr lang="en-US" sz="2700" dirty="0" smtClean="0"/>
              <a:t/>
            </a:r>
            <a:br>
              <a:rPr lang="en-US" sz="2700" dirty="0" smtClean="0"/>
            </a:br>
            <a:r>
              <a:rPr lang="en-US" sz="2700" dirty="0" smtClean="0"/>
              <a:t/>
            </a:r>
            <a:br>
              <a:rPr lang="en-US" sz="2700" dirty="0" smtClean="0"/>
            </a:br>
            <a:r>
              <a:rPr lang="en-US" sz="2700" dirty="0" smtClean="0"/>
              <a:t>21  DOAJ    </a:t>
            </a:r>
            <a:r>
              <a:rPr lang="en-US" sz="2700" u="sng" dirty="0" smtClean="0">
                <a:hlinkClick r:id="rId2"/>
              </a:rPr>
              <a:t>https://doaj.org/</a:t>
            </a:r>
            <a:r>
              <a:rPr lang="en-US" sz="2700" dirty="0" smtClean="0"/>
              <a:t/>
            </a:r>
            <a:br>
              <a:rPr lang="en-US" sz="2700" dirty="0" smtClean="0"/>
            </a:br>
            <a:r>
              <a:rPr lang="en-US" sz="2700" dirty="0" smtClean="0"/>
              <a:t>22   e-Content courseware in UG subjects   </a:t>
            </a:r>
            <a:r>
              <a:rPr lang="en-US" sz="2700" u="sng" dirty="0" smtClean="0">
                <a:hlinkClick r:id="rId3"/>
              </a:rPr>
              <a:t>http://cec.nic.in/cec/</a:t>
            </a:r>
            <a:r>
              <a:rPr lang="en-US" sz="2700" dirty="0" smtClean="0"/>
              <a:t/>
            </a:r>
            <a:br>
              <a:rPr lang="en-US" sz="2700" dirty="0" smtClean="0"/>
            </a:br>
            <a:r>
              <a:rPr lang="en-US" sz="2700" dirty="0" smtClean="0"/>
              <a:t>23   E-</a:t>
            </a:r>
            <a:r>
              <a:rPr lang="en-US" sz="2700" dirty="0" err="1" smtClean="0"/>
              <a:t>Kalpa</a:t>
            </a:r>
            <a:r>
              <a:rPr lang="en-US" sz="2700" dirty="0" smtClean="0"/>
              <a:t>    </a:t>
            </a:r>
            <a:r>
              <a:rPr lang="en-US" sz="2700" u="sng" dirty="0" smtClean="0">
                <a:hlinkClick r:id="rId4"/>
              </a:rPr>
              <a:t>https://icar.org.in/content/e-kalpa</a:t>
            </a:r>
            <a:r>
              <a:rPr lang="en-US" sz="2700" dirty="0" smtClean="0"/>
              <a:t/>
            </a:r>
            <a:br>
              <a:rPr lang="en-US" sz="2700" dirty="0" smtClean="0"/>
            </a:br>
            <a:r>
              <a:rPr lang="en-US" sz="2700" dirty="0" smtClean="0"/>
              <a:t>24   Open Access Books and Journals</a:t>
            </a:r>
            <a:br>
              <a:rPr lang="en-US" sz="2700" dirty="0" smtClean="0"/>
            </a:br>
            <a:r>
              <a:rPr lang="en-IN" sz="2700" dirty="0" smtClean="0"/>
              <a:t> </a:t>
            </a:r>
            <a:r>
              <a:rPr lang="en-US" sz="2700" dirty="0" smtClean="0"/>
              <a:t>https://about.jstor.org/librarians/books/open-access-books-jstor/</a:t>
            </a:r>
            <a:br>
              <a:rPr lang="en-US" sz="2700" dirty="0" smtClean="0"/>
            </a:br>
            <a:r>
              <a:rPr lang="en-US" sz="2700" dirty="0" smtClean="0"/>
              <a:t> 25   Free e-Books   https://www.gutenberg.org/</a:t>
            </a:r>
            <a:br>
              <a:rPr lang="en-US" sz="2700" dirty="0" smtClean="0"/>
            </a:br>
            <a:r>
              <a:rPr lang="en-US" sz="2700" dirty="0" smtClean="0"/>
              <a:t>26    AICTE Collaborations (</a:t>
            </a:r>
            <a:r>
              <a:rPr lang="en-US" sz="2700" dirty="0" err="1" smtClean="0"/>
              <a:t>MoU</a:t>
            </a:r>
            <a:r>
              <a:rPr lang="en-US" sz="2700" dirty="0" smtClean="0"/>
              <a:t>) with other Organizations</a:t>
            </a:r>
            <a:br>
              <a:rPr lang="en-US" sz="2700" dirty="0" smtClean="0"/>
            </a:br>
            <a:r>
              <a:rPr lang="en-US" sz="2700" u="sng" dirty="0" smtClean="0">
                <a:hlinkClick r:id="rId5"/>
              </a:rPr>
              <a:t>https://www.aicte-india.org/education/collaborations</a:t>
            </a:r>
            <a:r>
              <a:rPr lang="en-US" sz="2700" dirty="0" smtClean="0"/>
              <a:t/>
            </a:r>
            <a:br>
              <a:rPr lang="en-US" sz="2700" dirty="0" smtClean="0"/>
            </a:br>
            <a:r>
              <a:rPr lang="en-US" sz="2700" dirty="0" smtClean="0"/>
              <a:t>27   AAKASH EDUCATIONAL PORTAL</a:t>
            </a:r>
            <a:br>
              <a:rPr lang="en-US" sz="2700" dirty="0" smtClean="0"/>
            </a:br>
            <a:r>
              <a:rPr lang="en-US" sz="2700" u="sng" dirty="0" smtClean="0">
                <a:hlinkClick r:id="rId6"/>
              </a:rPr>
              <a:t>https://www.it.iitb.ac.in/nmeict/home.html</a:t>
            </a:r>
            <a:r>
              <a:rPr lang="en-US" sz="2700" dirty="0" smtClean="0"/>
              <a:t/>
            </a:r>
            <a:br>
              <a:rPr lang="en-US" sz="2700" dirty="0" smtClean="0"/>
            </a:br>
            <a:r>
              <a:rPr lang="en-US" sz="2700" dirty="0" smtClean="0"/>
              <a:t>28    </a:t>
            </a:r>
            <a:r>
              <a:rPr lang="en-US" sz="2700" dirty="0" err="1" smtClean="0"/>
              <a:t>InfoPort</a:t>
            </a:r>
            <a:r>
              <a:rPr lang="en-US" sz="2700" dirty="0" smtClean="0"/>
              <a:t>    </a:t>
            </a:r>
            <a:r>
              <a:rPr lang="en-US" sz="2700" u="sng" dirty="0" smtClean="0"/>
              <a:t>https:/infoport.inflibnet.ac.in</a:t>
            </a:r>
            <a:r>
              <a:rPr lang="en-US" sz="2700" dirty="0" smtClean="0"/>
              <a:t/>
            </a:r>
            <a:br>
              <a:rPr lang="en-US" sz="2700" dirty="0" smtClean="0"/>
            </a:br>
            <a:r>
              <a:rPr lang="en-US" sz="2700" dirty="0" smtClean="0"/>
              <a:t>29   National Educational Alliance for Technology</a:t>
            </a:r>
            <a:br>
              <a:rPr lang="en-US" sz="2700" dirty="0" smtClean="0"/>
            </a:br>
            <a:r>
              <a:rPr lang="en-US" sz="2700" u="sng" dirty="0" smtClean="0"/>
              <a:t>https//neat.aicte-india.org/</a:t>
            </a:r>
            <a:r>
              <a:rPr lang="en-US" sz="2700" dirty="0" smtClean="0"/>
              <a:t/>
            </a:r>
            <a:br>
              <a:rPr lang="en-US" sz="2700" dirty="0" smtClean="0"/>
            </a:br>
            <a:r>
              <a:rPr lang="en-US" sz="2700" dirty="0" smtClean="0"/>
              <a:t>30   OAPEN    https://www.oapen.org/</a:t>
            </a:r>
            <a:br>
              <a:rPr lang="en-US" sz="2700" dirty="0" smtClean="0"/>
            </a:br>
            <a:r>
              <a:rPr lang="en-US" dirty="0" smtClean="0"/>
              <a:t/>
            </a:r>
            <a:br>
              <a:rPr lang="en-US" dirty="0" smtClean="0"/>
            </a:br>
            <a:endParaRPr lang="en-US" dirty="0"/>
          </a:p>
        </p:txBody>
      </p:sp>
    </p:spTree>
  </p:cSld>
  <p:clrMapOvr>
    <a:masterClrMapping/>
  </p:clrMapOvr>
  <p:transition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6096000"/>
          </a:xfrm>
        </p:spPr>
        <p:txBody>
          <a:bodyPr>
            <a:noAutofit/>
          </a:bodyPr>
          <a:lstStyle/>
          <a:p>
            <a:pPr algn="l"/>
            <a:r>
              <a:rPr lang="en-US" sz="2400" dirty="0" smtClean="0"/>
              <a:t/>
            </a:r>
            <a:br>
              <a:rPr lang="en-US" sz="2400" dirty="0" smtClean="0"/>
            </a:br>
            <a:r>
              <a:rPr lang="en-US" sz="2400" dirty="0" smtClean="0"/>
              <a:t>31   QUANTUM &amp; NANO COMPUTING</a:t>
            </a:r>
            <a:br>
              <a:rPr lang="en-US" sz="2400" dirty="0" smtClean="0"/>
            </a:br>
            <a:r>
              <a:rPr lang="en-US" sz="2400" u="sng" dirty="0" smtClean="0">
                <a:hlinkClick r:id="rId2"/>
              </a:rPr>
              <a:t>https://www.dei.ac.in/dei/quantumNano/</a:t>
            </a:r>
            <a:r>
              <a:rPr lang="en-US" sz="2400" u="sng" dirty="0" smtClean="0"/>
              <a:t/>
            </a:r>
            <a:br>
              <a:rPr lang="en-US" sz="2400" u="sng" dirty="0" smtClean="0"/>
            </a:br>
            <a:r>
              <a:rPr lang="en-US" sz="2400" dirty="0" smtClean="0"/>
              <a:t> 32  The Online Books Page</a:t>
            </a:r>
            <a:br>
              <a:rPr lang="en-US" sz="2400" dirty="0" smtClean="0"/>
            </a:br>
            <a:r>
              <a:rPr lang="en-US" sz="2400" dirty="0" smtClean="0"/>
              <a:t>https://onlinebooks.library.upenn.edu/lists.html</a:t>
            </a:r>
            <a:br>
              <a:rPr lang="en-US" sz="2400" dirty="0" smtClean="0"/>
            </a:br>
            <a:r>
              <a:rPr lang="en-US" sz="2400" dirty="0" smtClean="0"/>
              <a:t>33    SNLTR     </a:t>
            </a:r>
            <a:r>
              <a:rPr lang="en-US" sz="2400" u="sng" dirty="0" smtClean="0">
                <a:hlinkClick r:id="rId3"/>
              </a:rPr>
              <a:t>https://nltr.org</a:t>
            </a:r>
            <a:r>
              <a:rPr lang="en-US" sz="2400" dirty="0" smtClean="0"/>
              <a:t/>
            </a:r>
            <a:br>
              <a:rPr lang="en-US" sz="2400" dirty="0" smtClean="0"/>
            </a:br>
            <a:r>
              <a:rPr lang="en-US" sz="2400" dirty="0" smtClean="0"/>
              <a:t>34   </a:t>
            </a:r>
            <a:r>
              <a:rPr lang="en-US" sz="2400" dirty="0" err="1" smtClean="0"/>
              <a:t>EThOS</a:t>
            </a:r>
            <a:r>
              <a:rPr lang="en-US" sz="2400" dirty="0" smtClean="0"/>
              <a:t>    https://ethos.bl.uk/Home.do</a:t>
            </a:r>
            <a:br>
              <a:rPr lang="en-US" sz="2400" dirty="0" smtClean="0"/>
            </a:br>
            <a:r>
              <a:rPr lang="en-US" sz="2400" dirty="0" smtClean="0"/>
              <a:t>35    DART-Europe E-theses Portal</a:t>
            </a:r>
            <a:br>
              <a:rPr lang="en-US" sz="2400" dirty="0" smtClean="0"/>
            </a:br>
            <a:r>
              <a:rPr lang="en-US" sz="2400" u="sng" dirty="0" smtClean="0"/>
              <a:t>https://www.dart-europe.org/basic-search.php</a:t>
            </a:r>
            <a:r>
              <a:rPr lang="en-US" sz="2400" dirty="0" smtClean="0"/>
              <a:t/>
            </a:r>
            <a:br>
              <a:rPr lang="en-US" sz="2400" dirty="0" smtClean="0"/>
            </a:br>
            <a:r>
              <a:rPr lang="en-US" sz="2400" dirty="0" smtClean="0"/>
              <a:t>36   Virtual Labs    </a:t>
            </a:r>
            <a:r>
              <a:rPr lang="en-US" sz="2400" u="sng" dirty="0" smtClean="0">
                <a:hlinkClick r:id="rId4"/>
              </a:rPr>
              <a:t>http://www.vlab.co.in/</a:t>
            </a:r>
            <a:r>
              <a:rPr lang="en-US" sz="2400" dirty="0" smtClean="0"/>
              <a:t/>
            </a:r>
            <a:br>
              <a:rPr lang="en-US" sz="2400" dirty="0" smtClean="0"/>
            </a:br>
            <a:r>
              <a:rPr lang="en-US" sz="2400" dirty="0" smtClean="0"/>
              <a:t>37   YOUTH4WORK</a:t>
            </a:r>
            <a:br>
              <a:rPr lang="en-US" sz="2400" dirty="0" smtClean="0"/>
            </a:br>
            <a:r>
              <a:rPr lang="en-US" sz="2400" u="sng" dirty="0" smtClean="0">
                <a:hlinkClick r:id="rId5"/>
              </a:rPr>
              <a:t>https://www.youth4work.com/onlinetalenttest</a:t>
            </a:r>
            <a:r>
              <a:rPr lang="en-US" sz="2400" dirty="0" smtClean="0"/>
              <a:t/>
            </a:r>
            <a:br>
              <a:rPr lang="en-US" sz="2400" dirty="0" smtClean="0"/>
            </a:br>
            <a:r>
              <a:rPr lang="en-US" sz="2400" dirty="0" smtClean="0"/>
              <a:t>38   Theses     </a:t>
            </a:r>
            <a:r>
              <a:rPr lang="en-US" sz="2400" u="sng" dirty="0" smtClean="0"/>
              <a:t>https://library-archives.canada.ca/eng</a:t>
            </a:r>
            <a:r>
              <a:rPr lang="en-US" sz="2400" dirty="0" smtClean="0"/>
              <a:t/>
            </a:r>
            <a:br>
              <a:rPr lang="en-US" sz="2400" dirty="0" smtClean="0"/>
            </a:br>
            <a:r>
              <a:rPr lang="en-US" sz="2400" dirty="0" smtClean="0"/>
              <a:t>39   Gateway Accelerating Scientific Discovery</a:t>
            </a:r>
            <a:br>
              <a:rPr lang="en-US" sz="2400" dirty="0" smtClean="0"/>
            </a:br>
            <a:r>
              <a:rPr lang="en-US" sz="2400" dirty="0" smtClean="0"/>
              <a:t>https://worldwidescience.org/</a:t>
            </a:r>
            <a:br>
              <a:rPr lang="en-US" sz="2400" dirty="0" smtClean="0"/>
            </a:br>
            <a:r>
              <a:rPr lang="en-US" sz="2400" dirty="0" smtClean="0"/>
              <a:t>40   DIGITAL LIBRARY INFLIBNET   </a:t>
            </a:r>
            <a:r>
              <a:rPr lang="en-US" sz="2400" u="sng" dirty="0" smtClean="0">
                <a:hlinkClick r:id="rId6"/>
              </a:rPr>
              <a:t>https://ess.inflibnet.ac.in/</a:t>
            </a:r>
            <a:r>
              <a:rPr lang="en-US" sz="2400" dirty="0" smtClean="0"/>
              <a:t/>
            </a:r>
            <a:br>
              <a:rPr lang="en-US" sz="2400" dirty="0" smtClean="0"/>
            </a:br>
            <a:r>
              <a:rPr lang="en-US" sz="2400" dirty="0" smtClean="0"/>
              <a:t/>
            </a:r>
            <a:br>
              <a:rPr lang="en-US" sz="2400" dirty="0" smtClean="0"/>
            </a:br>
            <a:endParaRPr lang="en-US" sz="2400" dirty="0"/>
          </a:p>
        </p:txBody>
      </p:sp>
    </p:spTree>
  </p:cSld>
  <p:clrMapOvr>
    <a:masterClrMapping/>
  </p:clrMapOvr>
  <p:transition advTm="1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fontScale="90000"/>
          </a:bodyPr>
          <a:lstStyle/>
          <a:p>
            <a:pPr algn="l"/>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r>
              <a:rPr lang="en-US" sz="2800" dirty="0" smtClean="0"/>
              <a:t> 41   Digital Commons Network    </a:t>
            </a:r>
            <a:r>
              <a:rPr lang="en-US" sz="2800" u="sng" dirty="0" smtClean="0">
                <a:hlinkClick r:id="rId2"/>
              </a:rPr>
              <a:t>https://irsc.libguides.com </a:t>
            </a:r>
            <a:r>
              <a:rPr lang="en-US" sz="2800" u="sng" dirty="0" smtClean="0"/>
              <a:t/>
            </a:r>
            <a:br>
              <a:rPr lang="en-US" sz="2800" u="sng" dirty="0" smtClean="0"/>
            </a:br>
            <a:r>
              <a:rPr lang="en-US" sz="2800" u="sng" dirty="0" smtClean="0"/>
              <a:t> </a:t>
            </a:r>
            <a:r>
              <a:rPr lang="en-US" sz="2700" dirty="0" smtClean="0"/>
              <a:t>42   Engineering Journal Database      </a:t>
            </a:r>
            <a:r>
              <a:rPr lang="en-US" sz="2700" u="sng" dirty="0" smtClean="0"/>
              <a:t>researchgate.net</a:t>
            </a:r>
            <a:r>
              <a:rPr lang="en-US" sz="2700" dirty="0" smtClean="0"/>
              <a:t/>
            </a:r>
            <a:br>
              <a:rPr lang="en-US" sz="2700" dirty="0" smtClean="0"/>
            </a:br>
            <a:r>
              <a:rPr lang="en-US" sz="2700" dirty="0" smtClean="0"/>
              <a:t>43   FOSSEE      </a:t>
            </a:r>
            <a:r>
              <a:rPr lang="en-US" sz="2700" u="sng" dirty="0" smtClean="0">
                <a:hlinkClick r:id="rId3"/>
              </a:rPr>
              <a:t>https://fossee.in</a:t>
            </a:r>
            <a:r>
              <a:rPr lang="en-US" sz="2700" u="sng" dirty="0" smtClean="0"/>
              <a:t/>
            </a:r>
            <a:br>
              <a:rPr lang="en-US" sz="2700" u="sng" dirty="0" smtClean="0"/>
            </a:br>
            <a:r>
              <a:rPr lang="en-US" sz="2700" dirty="0" smtClean="0"/>
              <a:t>44   </a:t>
            </a:r>
            <a:r>
              <a:rPr lang="en-US" sz="2700" dirty="0" smtClean="0">
                <a:hlinkClick r:id="rId4"/>
              </a:rPr>
              <a:t>Study IQ Education </a:t>
            </a:r>
            <a:r>
              <a:rPr lang="en-US" sz="2700" u="sng" dirty="0" smtClean="0">
                <a:hlinkClick r:id="rId4"/>
              </a:rPr>
              <a:t>www.youtube.com</a:t>
            </a:r>
            <a:r>
              <a:rPr lang="en-US" sz="2700" dirty="0" smtClean="0"/>
              <a:t/>
            </a:r>
            <a:br>
              <a:rPr lang="en-US" sz="2700" dirty="0" smtClean="0"/>
            </a:br>
            <a:r>
              <a:rPr lang="en-US" sz="2700" dirty="0" smtClean="0"/>
              <a:t>45   UG/PG MOOC  s</a:t>
            </a:r>
            <a:r>
              <a:rPr lang="en-US" sz="2700" u="sng" dirty="0" smtClean="0">
                <a:hlinkClick r:id="rId5"/>
              </a:rPr>
              <a:t>http://ugcmoocs.intlibnet.ac.in/ugemoocs</a:t>
            </a:r>
            <a:r>
              <a:rPr lang="en-US" sz="2700" dirty="0" smtClean="0"/>
              <a:t/>
            </a:r>
            <a:br>
              <a:rPr lang="en-US" sz="2700" dirty="0" smtClean="0"/>
            </a:br>
            <a:r>
              <a:rPr lang="en-US" sz="2700" dirty="0" smtClean="0"/>
              <a:t>46   Engineering and technology Journal Database  </a:t>
            </a:r>
            <a:br>
              <a:rPr lang="en-US" sz="2700" dirty="0" smtClean="0"/>
            </a:br>
            <a:r>
              <a:rPr lang="en-US" sz="2700" u="sng" dirty="0" smtClean="0"/>
              <a:t>omicsonline.org</a:t>
            </a:r>
            <a:r>
              <a:rPr lang="en-US" sz="2700" dirty="0" smtClean="0"/>
              <a:t/>
            </a:r>
            <a:br>
              <a:rPr lang="en-US" sz="2700" dirty="0" smtClean="0"/>
            </a:br>
            <a:r>
              <a:rPr lang="en-US" sz="2700" dirty="0" smtClean="0"/>
              <a:t>47   E-Books and E-</a:t>
            </a:r>
            <a:r>
              <a:rPr lang="en-US" sz="2700" dirty="0" err="1" smtClean="0"/>
              <a:t>Journalshttps</a:t>
            </a:r>
            <a:r>
              <a:rPr lang="en-US" sz="2700" dirty="0" smtClean="0"/>
              <a:t>://www.socsccybraryamu.ac.in/</a:t>
            </a:r>
            <a:br>
              <a:rPr lang="en-US" sz="2700" dirty="0" smtClean="0"/>
            </a:br>
            <a:r>
              <a:rPr lang="en-US" sz="2700" dirty="0" smtClean="0"/>
              <a:t>48   CEC-UGC YouTube Channelhttps://www.youtube.com/user/cecedusat</a:t>
            </a:r>
            <a:br>
              <a:rPr lang="en-US" sz="2700" dirty="0" smtClean="0"/>
            </a:br>
            <a:r>
              <a:rPr lang="en-US" sz="2700" dirty="0" smtClean="0"/>
              <a:t>49   TCS </a:t>
            </a:r>
            <a:r>
              <a:rPr lang="en-US" sz="2700" dirty="0" err="1" smtClean="0"/>
              <a:t>iON</a:t>
            </a:r>
            <a:r>
              <a:rPr lang="en-US" sz="2700" dirty="0" smtClean="0"/>
              <a:t> Digital Glass Room</a:t>
            </a:r>
            <a:br>
              <a:rPr lang="en-US" sz="2700" dirty="0" smtClean="0"/>
            </a:br>
            <a:r>
              <a:rPr lang="en-US" sz="2700" dirty="0" smtClean="0"/>
              <a:t>       </a:t>
            </a:r>
            <a:r>
              <a:rPr lang="en-US" sz="2700" u="sng" dirty="0" smtClean="0">
                <a:hlinkClick r:id="rId6"/>
              </a:rPr>
              <a:t>https://learning.tcsionhub.in/hub/glass-room/</a:t>
            </a:r>
            <a:r>
              <a:rPr lang="en-US" sz="2700" dirty="0" smtClean="0"/>
              <a:t/>
            </a:r>
            <a:br>
              <a:rPr lang="en-US" sz="2700" dirty="0" smtClean="0"/>
            </a:br>
            <a:r>
              <a:rPr lang="en-US" sz="2700" dirty="0" smtClean="0"/>
              <a:t>50   RIC</a:t>
            </a:r>
            <a:r>
              <a:rPr lang="en-US" sz="2700" u="sng" dirty="0" smtClean="0"/>
              <a:t>https://eric.ed.gov/</a:t>
            </a:r>
            <a:r>
              <a:rPr lang="en-US" sz="2700" dirty="0" smtClean="0"/>
              <a:t/>
            </a:r>
            <a:br>
              <a:rPr lang="en-US" sz="2700" dirty="0" smtClean="0"/>
            </a:br>
            <a:r>
              <a:rPr lang="en-US" sz="2700" dirty="0" smtClean="0"/>
              <a:t>51   Free e-</a:t>
            </a:r>
            <a:r>
              <a:rPr lang="en-US" sz="2700" dirty="0" err="1" smtClean="0"/>
              <a:t>Databases</a:t>
            </a:r>
            <a:r>
              <a:rPr lang="en-US" sz="2700" u="sng" dirty="0" err="1" smtClean="0">
                <a:hlinkClick r:id="rId7"/>
              </a:rPr>
              <a:t>http</a:t>
            </a:r>
            <a:r>
              <a:rPr lang="en-US" sz="2700" u="sng" dirty="0" smtClean="0">
                <a:hlinkClick r:id="rId7"/>
              </a:rPr>
              <a:t>://www.globethics.net/</a:t>
            </a:r>
            <a:r>
              <a:rPr lang="en-US" sz="2700" dirty="0" smtClean="0"/>
              <a:t/>
            </a:r>
            <a:br>
              <a:rPr lang="en-US" sz="2700" dirty="0" smtClean="0"/>
            </a:br>
            <a:endParaRPr lang="en-US" dirty="0"/>
          </a:p>
        </p:txBody>
      </p:sp>
    </p:spTree>
  </p:cSld>
  <p:clrMapOvr>
    <a:masterClrMapping/>
  </p:clrMapOvr>
  <p:transition advTm="1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78362"/>
          </a:xfrm>
        </p:spPr>
        <p:txBody>
          <a:bodyPr>
            <a:normAutofit/>
          </a:bodyPr>
          <a:lstStyle/>
          <a:p>
            <a:pPr algn="l"/>
            <a:r>
              <a:rPr lang="en-US" sz="2400" dirty="0" smtClean="0"/>
              <a:t>52    Free Journals</a:t>
            </a:r>
            <a:r>
              <a:rPr lang="en-US" sz="2400" u="sng" dirty="0" smtClean="0">
                <a:hlinkClick r:id="rId2"/>
              </a:rPr>
              <a:t>http://www.archive.org</a:t>
            </a:r>
            <a:r>
              <a:rPr lang="en-US" sz="2400" dirty="0" smtClean="0"/>
              <a:t/>
            </a:r>
            <a:br>
              <a:rPr lang="en-US" sz="2400" dirty="0" smtClean="0"/>
            </a:br>
            <a:r>
              <a:rPr lang="en-US" sz="2400" dirty="0" smtClean="0"/>
              <a:t>53    Spoken </a:t>
            </a:r>
            <a:r>
              <a:rPr lang="en-US" sz="2400" dirty="0" err="1" smtClean="0"/>
              <a:t>Tutorial</a:t>
            </a:r>
            <a:r>
              <a:rPr lang="en-US" sz="2400" u="sng" dirty="0" err="1" smtClean="0"/>
              <a:t>https</a:t>
            </a:r>
            <a:r>
              <a:rPr lang="en-US" sz="2400" u="sng" dirty="0" smtClean="0"/>
              <a:t>:/spoken-tutorial.org/</a:t>
            </a:r>
            <a:r>
              <a:rPr lang="en-US" sz="2400" dirty="0" smtClean="0"/>
              <a:t/>
            </a:r>
            <a:br>
              <a:rPr lang="en-US" sz="2400" dirty="0" smtClean="0"/>
            </a:br>
            <a:r>
              <a:rPr lang="en-US" sz="2400" dirty="0" smtClean="0"/>
              <a:t>54   National Apprenticeship Training Scheme</a:t>
            </a:r>
            <a:br>
              <a:rPr lang="en-US" sz="2400" dirty="0" smtClean="0"/>
            </a:br>
            <a:r>
              <a:rPr lang="en-US" sz="2400" u="sng" dirty="0" smtClean="0">
                <a:hlinkClick r:id="rId3"/>
              </a:rPr>
              <a:t>http://mhrdnats.gov.in/</a:t>
            </a:r>
            <a:r>
              <a:rPr lang="en-US" sz="2400" dirty="0" smtClean="0"/>
              <a:t/>
            </a:r>
            <a:br>
              <a:rPr lang="en-US" sz="2400" dirty="0" smtClean="0"/>
            </a:br>
            <a:r>
              <a:rPr lang="en-US" sz="2400" dirty="0" smtClean="0"/>
              <a:t>55   </a:t>
            </a:r>
            <a:r>
              <a:rPr lang="en-US" sz="2400" u="sng" dirty="0" smtClean="0"/>
              <a:t>E – </a:t>
            </a:r>
            <a:r>
              <a:rPr lang="en-US" sz="2400" u="sng" dirty="0" err="1" smtClean="0"/>
              <a:t>Kumbh</a:t>
            </a:r>
            <a:r>
              <a:rPr lang="en-US" sz="2400" u="sng" dirty="0" smtClean="0"/>
              <a:t>      https://ekumbh.aicte-india.org/</a:t>
            </a:r>
            <a:r>
              <a:rPr lang="en-US" sz="2400" dirty="0" smtClean="0"/>
              <a:t/>
            </a:r>
            <a:br>
              <a:rPr lang="en-US" sz="2400" dirty="0" smtClean="0"/>
            </a:br>
            <a:r>
              <a:rPr lang="en-US" sz="2400" dirty="0" smtClean="0"/>
              <a:t>56  E-BOOKS    </a:t>
            </a:r>
            <a:r>
              <a:rPr lang="en-US" sz="2400" u="sng" dirty="0" smtClean="0">
                <a:hlinkClick r:id="rId4"/>
              </a:rPr>
              <a:t>https://www.wikibooks.org/</a:t>
            </a:r>
            <a:r>
              <a:rPr lang="en-US" sz="2400" dirty="0" smtClean="0"/>
              <a:t/>
            </a:r>
            <a:br>
              <a:rPr lang="en-US" sz="2400" dirty="0" smtClean="0"/>
            </a:br>
            <a:r>
              <a:rPr lang="en-IN" sz="2400" dirty="0" smtClean="0"/>
              <a:t>57  </a:t>
            </a:r>
            <a:r>
              <a:rPr lang="en-US" sz="2400" dirty="0" smtClean="0"/>
              <a:t>Social Science Research Network (SSRN)</a:t>
            </a:r>
            <a:br>
              <a:rPr lang="en-US" sz="2400" dirty="0" smtClean="0"/>
            </a:br>
            <a:r>
              <a:rPr lang="en-IN" sz="2400" dirty="0" smtClean="0"/>
              <a:t>https://www.ssrn.com/</a:t>
            </a:r>
            <a:br>
              <a:rPr lang="en-IN" sz="2400" dirty="0" smtClean="0"/>
            </a:br>
            <a:endParaRPr lang="en-US" sz="2400" dirty="0"/>
          </a:p>
        </p:txBody>
      </p:sp>
      <p:pic>
        <p:nvPicPr>
          <p:cNvPr id="3" name="Picture 2"/>
          <p:cNvPicPr>
            <a:picLocks noChangeAspect="1"/>
          </p:cNvPicPr>
          <p:nvPr/>
        </p:nvPicPr>
        <p:blipFill>
          <a:blip r:embed="rId5"/>
          <a:stretch>
            <a:fillRect/>
          </a:stretch>
        </p:blipFill>
        <p:spPr>
          <a:xfrm>
            <a:off x="662354" y="4114800"/>
            <a:ext cx="8001000" cy="2209800"/>
          </a:xfrm>
          <a:prstGeom prst="rect">
            <a:avLst/>
          </a:prstGeom>
        </p:spPr>
      </p:pic>
    </p:spTree>
  </p:cSld>
  <p:clrMapOvr>
    <a:masterClrMapping/>
  </p:clrMapOvr>
  <p:transition advTm="1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Britannic Bold" panose="020B0903060703020204" pitchFamily="34" charset="0"/>
              </a:rPr>
              <a:t>LIBRARY TIMINGS </a:t>
            </a:r>
            <a:endParaRPr lang="en-US" sz="7200" dirty="0">
              <a:latin typeface="Britannic Bold" panose="020B0903060703020204" pitchFamily="34" charset="0"/>
            </a:endParaRPr>
          </a:p>
        </p:txBody>
      </p:sp>
      <p:sp>
        <p:nvSpPr>
          <p:cNvPr id="3" name="Content Placeholder 2"/>
          <p:cNvSpPr>
            <a:spLocks noGrp="1"/>
          </p:cNvSpPr>
          <p:nvPr>
            <p:ph idx="1"/>
          </p:nvPr>
        </p:nvSpPr>
        <p:spPr/>
        <p:txBody>
          <a:bodyPr/>
          <a:lstStyle/>
          <a:p>
            <a:pPr algn="ctr">
              <a:buNone/>
            </a:pPr>
            <a:r>
              <a:rPr lang="en-US" dirty="0" smtClean="0">
                <a:solidFill>
                  <a:schemeClr val="bg2">
                    <a:lumMod val="25000"/>
                  </a:schemeClr>
                </a:solidFill>
                <a:latin typeface="Arial Black" panose="020B0A04020102020204" pitchFamily="34" charset="0"/>
              </a:rPr>
              <a:t>   </a:t>
            </a:r>
            <a:r>
              <a:rPr lang="en-US" sz="4800" dirty="0" smtClean="0">
                <a:solidFill>
                  <a:srgbClr val="C00000"/>
                </a:solidFill>
                <a:latin typeface="Arial Black" panose="020B0A04020102020204" pitchFamily="34" charset="0"/>
              </a:rPr>
              <a:t>Normal </a:t>
            </a:r>
            <a:r>
              <a:rPr lang="en-US" sz="4800" dirty="0">
                <a:solidFill>
                  <a:srgbClr val="C00000"/>
                </a:solidFill>
                <a:latin typeface="Arial Black" panose="020B0A04020102020204" pitchFamily="34" charset="0"/>
              </a:rPr>
              <a:t>Working </a:t>
            </a:r>
            <a:r>
              <a:rPr lang="en-US" sz="4800" dirty="0" smtClean="0">
                <a:solidFill>
                  <a:srgbClr val="C00000"/>
                </a:solidFill>
                <a:latin typeface="Arial Black" panose="020B0A04020102020204" pitchFamily="34" charset="0"/>
              </a:rPr>
              <a:t>Days </a:t>
            </a:r>
            <a:r>
              <a:rPr lang="en-US" dirty="0">
                <a:solidFill>
                  <a:srgbClr val="C00000"/>
                </a:solidFill>
                <a:latin typeface="Arial Black" panose="020B0A04020102020204" pitchFamily="34" charset="0"/>
              </a:rPr>
              <a:t>	</a:t>
            </a:r>
            <a:endParaRPr lang="en-US" dirty="0" smtClean="0">
              <a:solidFill>
                <a:srgbClr val="C00000"/>
              </a:solidFill>
              <a:latin typeface="Arial Black" panose="020B0A04020102020204" pitchFamily="34" charset="0"/>
            </a:endParaRPr>
          </a:p>
          <a:p>
            <a:pPr algn="ctr">
              <a:buNone/>
            </a:pPr>
            <a:r>
              <a:rPr lang="en-US" dirty="0" smtClean="0">
                <a:solidFill>
                  <a:srgbClr val="C00000"/>
                </a:solidFill>
                <a:latin typeface="Arial Black" panose="020B0A04020102020204" pitchFamily="34" charset="0"/>
              </a:rPr>
              <a:t>09:00 </a:t>
            </a:r>
            <a:r>
              <a:rPr lang="en-US" dirty="0">
                <a:solidFill>
                  <a:srgbClr val="C00000"/>
                </a:solidFill>
                <a:latin typeface="Arial Black" panose="020B0A04020102020204" pitchFamily="34" charset="0"/>
              </a:rPr>
              <a:t>am to 7:00 pm </a:t>
            </a:r>
          </a:p>
          <a:p>
            <a:pPr algn="ctr">
              <a:buNone/>
            </a:pPr>
            <a:r>
              <a:rPr lang="en-US" sz="6000" dirty="0">
                <a:solidFill>
                  <a:srgbClr val="FFC000"/>
                </a:solidFill>
                <a:latin typeface="Arial Black" panose="020B0A04020102020204" pitchFamily="34" charset="0"/>
              </a:rPr>
              <a:t>Examination </a:t>
            </a:r>
            <a:r>
              <a:rPr lang="en-US" sz="6000" dirty="0" smtClean="0">
                <a:solidFill>
                  <a:srgbClr val="FFC000"/>
                </a:solidFill>
                <a:latin typeface="Arial Black" panose="020B0A04020102020204" pitchFamily="34" charset="0"/>
              </a:rPr>
              <a:t>Days</a:t>
            </a:r>
            <a:r>
              <a:rPr lang="en-US" dirty="0">
                <a:solidFill>
                  <a:srgbClr val="FFC000"/>
                </a:solidFill>
                <a:latin typeface="Arial Black" panose="020B0A04020102020204" pitchFamily="34" charset="0"/>
              </a:rPr>
              <a:t>	</a:t>
            </a:r>
            <a:r>
              <a:rPr lang="en-US" dirty="0" smtClean="0">
                <a:solidFill>
                  <a:srgbClr val="FFC000"/>
                </a:solidFill>
                <a:latin typeface="Arial Black" panose="020B0A04020102020204" pitchFamily="34" charset="0"/>
              </a:rPr>
              <a:t>     </a:t>
            </a:r>
          </a:p>
          <a:p>
            <a:pPr algn="ctr">
              <a:buNone/>
            </a:pPr>
            <a:r>
              <a:rPr lang="en-US" dirty="0" smtClean="0">
                <a:solidFill>
                  <a:srgbClr val="FFC000"/>
                </a:solidFill>
                <a:latin typeface="Arial Black" panose="020B0A04020102020204" pitchFamily="34" charset="0"/>
              </a:rPr>
              <a:t>09:00 </a:t>
            </a:r>
            <a:r>
              <a:rPr lang="en-US" dirty="0">
                <a:solidFill>
                  <a:srgbClr val="FFC000"/>
                </a:solidFill>
                <a:latin typeface="Arial Black" panose="020B0A04020102020204" pitchFamily="34" charset="0"/>
              </a:rPr>
              <a:t>am to 9:00 pm</a:t>
            </a:r>
          </a:p>
          <a:p>
            <a:endParaRPr lang="en-US" dirty="0"/>
          </a:p>
        </p:txBody>
      </p:sp>
    </p:spTree>
    <p:extLst>
      <p:ext uri="{BB962C8B-B14F-4D97-AF65-F5344CB8AC3E}">
        <p14:creationId xmlns:p14="http://schemas.microsoft.com/office/powerpoint/2010/main" val="1632596682"/>
      </p:ext>
    </p:extLst>
  </p:cSld>
  <p:clrMapOvr>
    <a:masterClrMapping/>
  </p:clrMapOvr>
  <p:transition advTm="1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51344"/>
            <a:ext cx="8153400" cy="5755422"/>
          </a:xfrm>
          <a:prstGeom prst="rect">
            <a:avLst/>
          </a:prstGeom>
        </p:spPr>
        <p:txBody>
          <a:bodyPr wrap="square">
            <a:spAutoFit/>
          </a:bodyPr>
          <a:lstStyle/>
          <a:p>
            <a:r>
              <a:rPr lang="en-IN" sz="4400" b="1" i="1" u="sng" dirty="0">
                <a:solidFill>
                  <a:schemeClr val="tx1">
                    <a:lumMod val="85000"/>
                    <a:lumOff val="15000"/>
                  </a:schemeClr>
                </a:solidFill>
                <a:latin typeface="Algerian" pitchFamily="82" charset="0"/>
              </a:rPr>
              <a:t>e-Newspaper  WEBSITES</a:t>
            </a:r>
            <a:endParaRPr lang="en-IN" sz="4400" i="1" u="sng" dirty="0">
              <a:solidFill>
                <a:schemeClr val="tx1">
                  <a:lumMod val="85000"/>
                  <a:lumOff val="15000"/>
                </a:schemeClr>
              </a:solidFill>
              <a:latin typeface="Algerian" pitchFamily="82" charset="0"/>
            </a:endParaRPr>
          </a:p>
          <a:p>
            <a:endParaRPr lang="en-IN" b="1" dirty="0" smtClean="0">
              <a:solidFill>
                <a:schemeClr val="tx1">
                  <a:lumMod val="85000"/>
                  <a:lumOff val="15000"/>
                </a:schemeClr>
              </a:solidFill>
            </a:endParaRPr>
          </a:p>
          <a:p>
            <a:r>
              <a:rPr lang="en-IN" b="1" dirty="0" smtClean="0">
                <a:solidFill>
                  <a:schemeClr val="accent6">
                    <a:lumMod val="50000"/>
                  </a:schemeClr>
                </a:solidFill>
              </a:rPr>
              <a:t>http</a:t>
            </a:r>
            <a:r>
              <a:rPr lang="en-IN" b="1" dirty="0">
                <a:solidFill>
                  <a:schemeClr val="accent6">
                    <a:lumMod val="50000"/>
                  </a:schemeClr>
                </a:solidFill>
              </a:rPr>
              <a:t>://www.tribuneindia.com/</a:t>
            </a:r>
          </a:p>
          <a:p>
            <a:r>
              <a:rPr lang="en-IN" b="1" dirty="0">
                <a:solidFill>
                  <a:schemeClr val="accent6">
                    <a:lumMod val="50000"/>
                  </a:schemeClr>
                </a:solidFill>
              </a:rPr>
              <a:t>www.indianpress.org</a:t>
            </a:r>
          </a:p>
          <a:p>
            <a:r>
              <a:rPr lang="en-IN" b="1" dirty="0">
                <a:solidFill>
                  <a:schemeClr val="accent6">
                    <a:lumMod val="50000"/>
                  </a:schemeClr>
                </a:solidFill>
              </a:rPr>
              <a:t>www.hindustantimes.com/</a:t>
            </a:r>
          </a:p>
          <a:p>
            <a:r>
              <a:rPr lang="en-IN" b="1" dirty="0">
                <a:solidFill>
                  <a:schemeClr val="accent6">
                    <a:lumMod val="50000"/>
                  </a:schemeClr>
                </a:solidFill>
              </a:rPr>
              <a:t>www.epaper.timesofindia.com</a:t>
            </a:r>
          </a:p>
          <a:p>
            <a:r>
              <a:rPr lang="en-IN" b="1" dirty="0">
                <a:solidFill>
                  <a:schemeClr val="accent6">
                    <a:lumMod val="50000"/>
                  </a:schemeClr>
                </a:solidFill>
              </a:rPr>
              <a:t>www.epaper.dailypostindia.com</a:t>
            </a:r>
          </a:p>
          <a:p>
            <a:r>
              <a:rPr lang="en-IN" b="1" dirty="0">
                <a:solidFill>
                  <a:schemeClr val="accent6">
                    <a:lumMod val="50000"/>
                  </a:schemeClr>
                </a:solidFill>
              </a:rPr>
              <a:t>https://epaper.thehindu.com</a:t>
            </a:r>
          </a:p>
          <a:p>
            <a:r>
              <a:rPr lang="en-IN" b="1" dirty="0">
                <a:solidFill>
                  <a:schemeClr val="accent6">
                    <a:lumMod val="50000"/>
                  </a:schemeClr>
                </a:solidFill>
              </a:rPr>
              <a:t>http://economictimes.indiatimes.com/</a:t>
            </a:r>
          </a:p>
          <a:p>
            <a:endParaRPr lang="en-IN" b="1" dirty="0">
              <a:solidFill>
                <a:schemeClr val="accent6">
                  <a:lumMod val="50000"/>
                </a:schemeClr>
              </a:solidFill>
            </a:endParaRPr>
          </a:p>
          <a:p>
            <a:r>
              <a:rPr lang="en-IN" b="1" dirty="0">
                <a:solidFill>
                  <a:schemeClr val="accent6">
                    <a:lumMod val="50000"/>
                  </a:schemeClr>
                </a:solidFill>
              </a:rPr>
              <a:t>http://epaper.amarujala.com/</a:t>
            </a:r>
          </a:p>
          <a:p>
            <a:r>
              <a:rPr lang="en-IN" b="1" dirty="0">
                <a:solidFill>
                  <a:schemeClr val="accent6">
                    <a:lumMod val="50000"/>
                  </a:schemeClr>
                </a:solidFill>
              </a:rPr>
              <a:t>www.epaper.jagran.com/</a:t>
            </a:r>
          </a:p>
          <a:p>
            <a:r>
              <a:rPr lang="en-IN" b="1" dirty="0">
                <a:solidFill>
                  <a:schemeClr val="accent6">
                    <a:lumMod val="50000"/>
                  </a:schemeClr>
                </a:solidFill>
              </a:rPr>
              <a:t>http://epaper.bhaskar.com/</a:t>
            </a:r>
          </a:p>
          <a:p>
            <a:r>
              <a:rPr lang="en-IN" b="1" dirty="0">
                <a:solidFill>
                  <a:schemeClr val="accent6">
                    <a:lumMod val="50000"/>
                  </a:schemeClr>
                </a:solidFill>
              </a:rPr>
              <a:t>http://epaper.aajsamaaj.com/</a:t>
            </a:r>
          </a:p>
          <a:p>
            <a:r>
              <a:rPr lang="en-IN" b="1" dirty="0">
                <a:solidFill>
                  <a:schemeClr val="accent6">
                    <a:lumMod val="50000"/>
                  </a:schemeClr>
                </a:solidFill>
              </a:rPr>
              <a:t>http://epaper.punjabkesari.in/</a:t>
            </a:r>
          </a:p>
          <a:p>
            <a:endParaRPr lang="en-IN" b="1" dirty="0">
              <a:solidFill>
                <a:schemeClr val="accent6">
                  <a:lumMod val="50000"/>
                </a:schemeClr>
              </a:solidFill>
            </a:endParaRPr>
          </a:p>
          <a:p>
            <a:r>
              <a:rPr lang="en-IN" b="1" dirty="0">
                <a:solidFill>
                  <a:schemeClr val="accent6">
                    <a:lumMod val="50000"/>
                  </a:schemeClr>
                </a:solidFill>
              </a:rPr>
              <a:t>http://jagbani.epapr.in/</a:t>
            </a:r>
          </a:p>
          <a:p>
            <a:r>
              <a:rPr lang="en-IN" b="1" dirty="0">
                <a:solidFill>
                  <a:schemeClr val="accent6">
                    <a:lumMod val="50000"/>
                  </a:schemeClr>
                </a:solidFill>
              </a:rPr>
              <a:t>http://epaper.ajitjalandhar.com/</a:t>
            </a:r>
          </a:p>
          <a:p>
            <a:r>
              <a:rPr lang="en-IN" b="1" dirty="0">
                <a:solidFill>
                  <a:schemeClr val="accent6">
                    <a:lumMod val="50000"/>
                  </a:schemeClr>
                </a:solidFill>
              </a:rPr>
              <a:t>http://www.rozanaspokesman.com/epaper/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828800"/>
            <a:ext cx="3581400" cy="4495800"/>
          </a:xfrm>
          <a:prstGeom prst="rect">
            <a:avLst/>
          </a:prstGeom>
        </p:spPr>
      </p:pic>
    </p:spTree>
    <p:extLst>
      <p:ext uri="{BB962C8B-B14F-4D97-AF65-F5344CB8AC3E}">
        <p14:creationId xmlns:p14="http://schemas.microsoft.com/office/powerpoint/2010/main" val="576132978"/>
      </p:ext>
    </p:extLst>
  </p:cSld>
  <p:clrMapOvr>
    <a:masterClrMapping/>
  </p:clrMapOvr>
  <p:transition advTm="1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6705600"/>
          </a:xfrm>
        </p:spPr>
        <p:txBody>
          <a:bodyPr>
            <a:noAutofit/>
          </a:bodyPr>
          <a:lstStyle/>
          <a:p>
            <a:pPr algn="l"/>
            <a:r>
              <a:rPr lang="en-US" sz="3200" b="1" dirty="0" smtClean="0">
                <a:latin typeface="Algerian" panose="04020705040A02060702" pitchFamily="82" charset="0"/>
              </a:rPr>
              <a:t>             </a:t>
            </a:r>
            <a:r>
              <a:rPr lang="en-US" sz="3200" b="1" u="sng" dirty="0" smtClean="0">
                <a:latin typeface="Algerian" panose="04020705040A02060702" pitchFamily="82" charset="0"/>
              </a:rPr>
              <a:t> FREE E-MAGAZINE WEBSITES</a:t>
            </a:r>
            <a:r>
              <a:rPr lang="en-US" sz="3200" dirty="0" smtClean="0"/>
              <a:t/>
            </a:r>
            <a:br>
              <a:rPr lang="en-US" sz="3200" dirty="0" smtClean="0"/>
            </a:br>
            <a:r>
              <a:rPr lang="en-US" sz="3200" b="1" u="sng" dirty="0" smtClean="0">
                <a:hlinkClick r:id="rId2"/>
              </a:rPr>
              <a:t>https://freemagazinepdf.com/</a:t>
            </a:r>
            <a:r>
              <a:rPr lang="en-US" sz="3200" dirty="0" smtClean="0"/>
              <a:t/>
            </a:r>
            <a:br>
              <a:rPr lang="en-US" sz="3200" dirty="0" smtClean="0"/>
            </a:br>
            <a:r>
              <a:rPr lang="en-US" sz="3200" b="1" u="sng" dirty="0" smtClean="0">
                <a:hlinkClick r:id="rId3"/>
              </a:rPr>
              <a:t>https://worldmags.net/</a:t>
            </a:r>
            <a:r>
              <a:rPr lang="en-US" sz="3200" dirty="0" smtClean="0"/>
              <a:t/>
            </a:r>
            <a:br>
              <a:rPr lang="en-US" sz="3200" dirty="0" smtClean="0"/>
            </a:br>
            <a:r>
              <a:rPr lang="en-US" sz="3200" b="1" u="sng" dirty="0" smtClean="0">
                <a:hlinkClick r:id="rId4"/>
              </a:rPr>
              <a:t>https://fliphtml5.com/</a:t>
            </a:r>
            <a:r>
              <a:rPr lang="en-US" sz="3200" dirty="0" smtClean="0"/>
              <a:t/>
            </a:r>
            <a:br>
              <a:rPr lang="en-US" sz="3200" dirty="0" smtClean="0"/>
            </a:br>
            <a:r>
              <a:rPr lang="en-US" sz="3200" b="1" u="sng" dirty="0" smtClean="0">
                <a:hlinkClick r:id="rId5"/>
              </a:rPr>
              <a:t>https://www.bisinfotech.com/bisinfotech-magazine</a:t>
            </a:r>
            <a:r>
              <a:rPr lang="en-US" sz="3200" dirty="0" smtClean="0"/>
              <a:t/>
            </a:r>
            <a:br>
              <a:rPr lang="en-US" sz="3200" dirty="0" smtClean="0"/>
            </a:br>
            <a:r>
              <a:rPr lang="en-US" sz="3200" b="1" u="sng" dirty="0" smtClean="0">
                <a:hlinkClick r:id="rId6"/>
              </a:rPr>
              <a:t>https://pdf-magazines.org/</a:t>
            </a:r>
            <a:r>
              <a:rPr lang="en-US" sz="3200" dirty="0" smtClean="0"/>
              <a:t/>
            </a:r>
            <a:br>
              <a:rPr lang="en-US" sz="3200" dirty="0" smtClean="0"/>
            </a:br>
            <a:r>
              <a:rPr lang="en-US" sz="3200" b="1" u="sng" dirty="0" smtClean="0">
                <a:hlinkClick r:id="rId7"/>
              </a:rPr>
              <a:t>https://all-freemagazines.com/</a:t>
            </a:r>
            <a:r>
              <a:rPr lang="en-US" sz="3200" dirty="0" smtClean="0"/>
              <a:t/>
            </a:r>
            <a:br>
              <a:rPr lang="en-US" sz="3200" dirty="0" smtClean="0"/>
            </a:br>
            <a:r>
              <a:rPr lang="en-US" sz="3200" b="1" u="sng" dirty="0" smtClean="0">
                <a:hlinkClick r:id="rId8"/>
              </a:rPr>
              <a:t>https://downmagaz.net/</a:t>
            </a:r>
            <a:r>
              <a:rPr lang="en-US" sz="3200" dirty="0" smtClean="0"/>
              <a:t/>
            </a:r>
            <a:br>
              <a:rPr lang="en-US" sz="3200" dirty="0" smtClean="0"/>
            </a:br>
            <a:r>
              <a:rPr lang="en-US" sz="3200" b="1" u="sng" dirty="0" smtClean="0">
                <a:hlinkClick r:id="rId9"/>
              </a:rPr>
              <a:t>https://www.pdfmagaz.club/</a:t>
            </a:r>
            <a:r>
              <a:rPr lang="en-US" sz="3200" dirty="0" smtClean="0"/>
              <a:t/>
            </a:r>
            <a:br>
              <a:rPr lang="en-US" sz="3200" dirty="0" smtClean="0"/>
            </a:br>
            <a:r>
              <a:rPr lang="en-US" sz="3200" b="1" u="sng" dirty="0" smtClean="0">
                <a:hlinkClick r:id="rId10"/>
              </a:rPr>
              <a:t>https://magazinenewsstand.com/digital-magazines</a:t>
            </a:r>
            <a:r>
              <a:rPr lang="en-US" sz="3200" dirty="0" smtClean="0"/>
              <a:t/>
            </a:r>
            <a:br>
              <a:rPr lang="en-US" sz="3200" dirty="0" smtClean="0"/>
            </a:br>
            <a:r>
              <a:rPr lang="en-US" sz="3200" b="1" u="sng" dirty="0" smtClean="0">
                <a:hlinkClick r:id="rId11"/>
              </a:rPr>
              <a:t>https://pdf-magazines-download.com/</a:t>
            </a:r>
            <a:endParaRPr lang="en-US" sz="3200" dirty="0"/>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38800" y="2895600"/>
            <a:ext cx="3124200" cy="2286000"/>
          </a:xfrm>
          <a:prstGeom prst="rect">
            <a:avLst/>
          </a:prstGeom>
        </p:spPr>
      </p:pic>
    </p:spTree>
  </p:cSld>
  <p:clrMapOvr>
    <a:masterClrMapping/>
  </p:clrMapOvr>
  <p:transition advTm="1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FACILITIES PROVIDED BY LIBRARY </a:t>
            </a:r>
            <a:endParaRPr lang="en-US" dirty="0"/>
          </a:p>
        </p:txBody>
      </p:sp>
      <p:pic>
        <p:nvPicPr>
          <p:cNvPr id="4" name="Content Placeholder 3" descr="C:\Users\admin\Desktop\WHAT-IS-THE-PURPOSE-OF-A-LIBRARY-MANAGEMENT-SYSTEM-min.pn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636380" y="1600200"/>
            <a:ext cx="7871240"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2860500"/>
      </p:ext>
    </p:extLst>
  </p:cSld>
  <p:clrMapOvr>
    <a:masterClrMapping/>
  </p:clrMapOvr>
  <p:transition advTm="1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r>
              <a:rPr lang="en-US" b="1" dirty="0"/>
              <a:t>BARCODE SCANNED </a:t>
            </a:r>
            <a:r>
              <a:rPr lang="en-US" b="1" dirty="0" smtClean="0"/>
              <a:t>ENTRY/EXIT</a:t>
            </a:r>
            <a:r>
              <a:rPr lang="en-US" sz="2000" dirty="0" smtClean="0"/>
              <a:t/>
            </a:r>
            <a:br>
              <a:rPr lang="en-US" sz="2000" dirty="0" smtClean="0"/>
            </a:br>
            <a:r>
              <a:rPr lang="en-US" sz="2000" b="1" dirty="0" smtClean="0">
                <a:solidFill>
                  <a:srgbClr val="00B0F0"/>
                </a:solidFill>
              </a:rPr>
              <a:t>Since </a:t>
            </a:r>
            <a:r>
              <a:rPr lang="en-US" sz="2000" b="1" dirty="0">
                <a:solidFill>
                  <a:srgbClr val="00B0F0"/>
                </a:solidFill>
              </a:rPr>
              <a:t>the ID cards are scanned to keep track of entry and exit, foot traffic in the library is computerized. Students scan their ID cards as they enter or leave the library using </a:t>
            </a:r>
            <a:r>
              <a:rPr lang="en-US" sz="2000" b="1" dirty="0" smtClean="0">
                <a:solidFill>
                  <a:srgbClr val="00B0F0"/>
                </a:solidFill>
              </a:rPr>
              <a:t>the </a:t>
            </a:r>
            <a:r>
              <a:rPr lang="en-US" sz="2000" b="1" dirty="0">
                <a:solidFill>
                  <a:srgbClr val="00B0F0"/>
                </a:solidFill>
              </a:rPr>
              <a:t>barcode </a:t>
            </a:r>
            <a:r>
              <a:rPr lang="en-US" sz="2000" b="1" dirty="0" smtClean="0">
                <a:solidFill>
                  <a:srgbClr val="00B0F0"/>
                </a:solidFill>
              </a:rPr>
              <a:t>scanner for that.</a:t>
            </a:r>
            <a:endParaRPr lang="en-US" sz="2000" b="1" dirty="0">
              <a:solidFill>
                <a:srgbClr val="00B0F0"/>
              </a:solidFill>
            </a:endParaRPr>
          </a:p>
        </p:txBody>
      </p:sp>
      <p:pic>
        <p:nvPicPr>
          <p:cNvPr id="4" name="Content Placeholder 3" descr="C:\Users\admin\Desktop\DSC_5299.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33400" y="2362200"/>
            <a:ext cx="7937962"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2806085"/>
      </p:ext>
    </p:extLst>
  </p:cSld>
  <p:clrMapOvr>
    <a:masterClrMapping/>
  </p:clrMapOvr>
  <p:transition advTm="1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CEC LIBRARY FOOTFALL INCLUDING APPLIED SC. LIBRARY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4438580"/>
              </p:ext>
            </p:extLst>
          </p:nvPr>
        </p:nvGraphicFramePr>
        <p:xfrm>
          <a:off x="304800" y="1676400"/>
          <a:ext cx="8382000" cy="4572001"/>
        </p:xfrm>
        <a:graphic>
          <a:graphicData uri="http://schemas.openxmlformats.org/drawingml/2006/table">
            <a:tbl>
              <a:tblPr firstRow="1" firstCol="1" bandRow="1">
                <a:tableStyleId>{5C22544A-7EE6-4342-B048-85BDC9FD1C3A}</a:tableStyleId>
              </a:tblPr>
              <a:tblGrid>
                <a:gridCol w="890667">
                  <a:extLst>
                    <a:ext uri="{9D8B030D-6E8A-4147-A177-3AD203B41FA5}">
                      <a16:colId xmlns:a16="http://schemas.microsoft.com/office/drawing/2014/main" val="1679165162"/>
                    </a:ext>
                  </a:extLst>
                </a:gridCol>
                <a:gridCol w="1749433">
                  <a:extLst>
                    <a:ext uri="{9D8B030D-6E8A-4147-A177-3AD203B41FA5}">
                      <a16:colId xmlns:a16="http://schemas.microsoft.com/office/drawing/2014/main" val="1841461517"/>
                    </a:ext>
                  </a:extLst>
                </a:gridCol>
                <a:gridCol w="1346492">
                  <a:extLst>
                    <a:ext uri="{9D8B030D-6E8A-4147-A177-3AD203B41FA5}">
                      <a16:colId xmlns:a16="http://schemas.microsoft.com/office/drawing/2014/main" val="1726047211"/>
                    </a:ext>
                  </a:extLst>
                </a:gridCol>
                <a:gridCol w="1371676">
                  <a:extLst>
                    <a:ext uri="{9D8B030D-6E8A-4147-A177-3AD203B41FA5}">
                      <a16:colId xmlns:a16="http://schemas.microsoft.com/office/drawing/2014/main" val="787173383"/>
                    </a:ext>
                  </a:extLst>
                </a:gridCol>
                <a:gridCol w="1122357">
                  <a:extLst>
                    <a:ext uri="{9D8B030D-6E8A-4147-A177-3AD203B41FA5}">
                      <a16:colId xmlns:a16="http://schemas.microsoft.com/office/drawing/2014/main" val="2173341717"/>
                    </a:ext>
                  </a:extLst>
                </a:gridCol>
                <a:gridCol w="1901375">
                  <a:extLst>
                    <a:ext uri="{9D8B030D-6E8A-4147-A177-3AD203B41FA5}">
                      <a16:colId xmlns:a16="http://schemas.microsoft.com/office/drawing/2014/main" val="3643288019"/>
                    </a:ext>
                  </a:extLst>
                </a:gridCol>
              </a:tblGrid>
              <a:tr h="733017">
                <a:tc>
                  <a:txBody>
                    <a:bodyPr/>
                    <a:lstStyle/>
                    <a:p>
                      <a:pPr marL="0" marR="0" algn="ctr">
                        <a:lnSpc>
                          <a:spcPct val="115000"/>
                        </a:lnSpc>
                        <a:spcBef>
                          <a:spcPts val="0"/>
                        </a:spcBef>
                        <a:spcAft>
                          <a:spcPts val="0"/>
                        </a:spcAft>
                      </a:pPr>
                      <a:r>
                        <a:rPr lang="en-US" sz="1400" dirty="0">
                          <a:solidFill>
                            <a:schemeClr val="tx1"/>
                          </a:solidFill>
                          <a:effectLst/>
                        </a:rPr>
                        <a:t>SR.NO</a:t>
                      </a:r>
                      <a:endParaRPr lang="en-US" sz="105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1"/>
                          </a:solidFill>
                          <a:effectLst/>
                        </a:rPr>
                        <a:t>YEAR</a:t>
                      </a:r>
                      <a:endParaRPr lang="en-US" sz="105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1"/>
                          </a:solidFill>
                          <a:effectLst/>
                        </a:rPr>
                        <a:t>TOTAL</a:t>
                      </a:r>
                      <a:endParaRPr lang="en-US" sz="105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1"/>
                          </a:solidFill>
                          <a:effectLst/>
                        </a:rPr>
                        <a:t>TOTAL</a:t>
                      </a:r>
                      <a:endParaRPr lang="en-US" sz="105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1"/>
                          </a:solidFill>
                          <a:effectLst/>
                        </a:rPr>
                        <a:t>TOTAL</a:t>
                      </a:r>
                      <a:endParaRPr lang="en-US" sz="105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1"/>
                          </a:solidFill>
                          <a:effectLst/>
                        </a:rPr>
                        <a:t>GRAND TOTAL</a:t>
                      </a:r>
                      <a:endParaRPr lang="en-US" sz="105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592479"/>
                  </a:ext>
                </a:extLst>
              </a:tr>
              <a:tr h="625799">
                <a:tc>
                  <a:txBody>
                    <a:bodyPr/>
                    <a:lstStyle/>
                    <a:p>
                      <a:pPr marL="0" marR="0" algn="ctr">
                        <a:lnSpc>
                          <a:spcPct val="115000"/>
                        </a:lnSpc>
                        <a:spcBef>
                          <a:spcPts val="0"/>
                        </a:spcBef>
                        <a:spcAft>
                          <a:spcPts val="0"/>
                        </a:spcAft>
                      </a:pPr>
                      <a:r>
                        <a:rPr lang="en-US" sz="1400" dirty="0">
                          <a:solidFill>
                            <a:schemeClr val="tx1"/>
                          </a:solidFill>
                          <a:effectLst/>
                        </a:rPr>
                        <a:t> </a:t>
                      </a:r>
                      <a:endParaRPr lang="en-US" sz="105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rPr>
                        <a:t> </a:t>
                      </a:r>
                      <a:endParaRPr lang="en-US" sz="11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rPr>
                        <a:t>MORNING TIMINGS</a:t>
                      </a:r>
                      <a:endParaRPr lang="en-US" sz="11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rPr>
                        <a:t>EXTENDED TIMINGS</a:t>
                      </a:r>
                      <a:endParaRPr lang="en-US" sz="11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a:solidFill>
                            <a:schemeClr val="tx1"/>
                          </a:solidFill>
                          <a:effectLst/>
                        </a:rPr>
                        <a:t>DIGITAL LIBRARY</a:t>
                      </a:r>
                      <a:endParaRPr lang="en-US" sz="110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rPr>
                        <a:t> </a:t>
                      </a:r>
                      <a:endParaRPr lang="en-US" sz="11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4377089"/>
                  </a:ext>
                </a:extLst>
              </a:tr>
              <a:tr h="642637">
                <a:tc>
                  <a:txBody>
                    <a:bodyPr/>
                    <a:lstStyle/>
                    <a:p>
                      <a:pPr marL="0" marR="0" algn="ctr">
                        <a:lnSpc>
                          <a:spcPct val="115000"/>
                        </a:lnSpc>
                        <a:spcBef>
                          <a:spcPts val="0"/>
                        </a:spcBef>
                        <a:spcAft>
                          <a:spcPts val="0"/>
                        </a:spcAft>
                      </a:pPr>
                      <a:r>
                        <a:rPr lang="en-US" sz="1600" dirty="0">
                          <a:solidFill>
                            <a:schemeClr val="tx1"/>
                          </a:solidFill>
                          <a:effectLst/>
                          <a:latin typeface="+mn-lt"/>
                          <a:ea typeface="+mn-ea"/>
                        </a:rPr>
                        <a:t>1</a:t>
                      </a:r>
                      <a:endParaRPr lang="en-US" sz="11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rPr>
                        <a:t>2021 TO 2022</a:t>
                      </a:r>
                      <a:endParaRPr lang="en-US" sz="14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rPr>
                        <a:t>21858</a:t>
                      </a:r>
                      <a:endParaRPr lang="en-US" sz="14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rPr>
                        <a:t>3674</a:t>
                      </a:r>
                      <a:endParaRPr lang="en-US" sz="14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rPr>
                        <a:t>4101</a:t>
                      </a:r>
                      <a:endParaRPr lang="en-US" sz="14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rPr>
                        <a:t>29633</a:t>
                      </a:r>
                      <a:endParaRPr lang="en-US" sz="14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1676780"/>
                  </a:ext>
                </a:extLst>
              </a:tr>
              <a:tr h="642637">
                <a:tc>
                  <a:txBody>
                    <a:bodyPr/>
                    <a:lstStyle/>
                    <a:p>
                      <a:pPr marL="0" marR="0" algn="ctr">
                        <a:lnSpc>
                          <a:spcPct val="115000"/>
                        </a:lnSpc>
                        <a:spcBef>
                          <a:spcPts val="0"/>
                        </a:spcBef>
                        <a:spcAft>
                          <a:spcPts val="0"/>
                        </a:spcAft>
                      </a:pPr>
                      <a:r>
                        <a:rPr lang="en-US" sz="1600" dirty="0">
                          <a:solidFill>
                            <a:schemeClr val="tx1"/>
                          </a:solidFill>
                          <a:effectLst/>
                          <a:latin typeface="+mn-lt"/>
                          <a:ea typeface="+mn-ea"/>
                        </a:rPr>
                        <a:t>2</a:t>
                      </a:r>
                      <a:endParaRPr lang="en-US" sz="11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rPr>
                        <a:t>2022 TO 2023</a:t>
                      </a:r>
                      <a:endParaRPr lang="en-US" sz="14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rPr>
                        <a:t>34468</a:t>
                      </a:r>
                      <a:endParaRPr lang="en-US" sz="14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rPr>
                        <a:t>3105</a:t>
                      </a:r>
                      <a:endParaRPr lang="en-US" sz="14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rPr>
                        <a:t>10997</a:t>
                      </a:r>
                      <a:endParaRPr lang="en-US" sz="14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rPr>
                        <a:t>48570</a:t>
                      </a:r>
                      <a:endParaRPr lang="en-US" sz="14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5706650"/>
                  </a:ext>
                </a:extLst>
              </a:tr>
              <a:tr h="642637">
                <a:tc>
                  <a:txBody>
                    <a:bodyPr/>
                    <a:lstStyle/>
                    <a:p>
                      <a:pPr marL="0" marR="0" algn="ctr">
                        <a:lnSpc>
                          <a:spcPct val="115000"/>
                        </a:lnSpc>
                        <a:spcBef>
                          <a:spcPts val="0"/>
                        </a:spcBef>
                        <a:spcAft>
                          <a:spcPts val="0"/>
                        </a:spcAft>
                      </a:pPr>
                      <a:r>
                        <a:rPr lang="en-US" sz="1600" dirty="0">
                          <a:solidFill>
                            <a:schemeClr val="tx1"/>
                          </a:solidFill>
                          <a:effectLst/>
                          <a:latin typeface="+mn-lt"/>
                          <a:ea typeface="+mn-ea"/>
                        </a:rPr>
                        <a:t>3</a:t>
                      </a:r>
                      <a:endParaRPr lang="en-US" sz="11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solidFill>
                        </a:rPr>
                        <a:t>2023</a:t>
                      </a:r>
                      <a:r>
                        <a:rPr lang="en-US" sz="2000" baseline="0" dirty="0" smtClean="0">
                          <a:solidFill>
                            <a:schemeClr val="tx1"/>
                          </a:solidFill>
                        </a:rPr>
                        <a:t> TO 2024</a:t>
                      </a:r>
                      <a:endParaRPr lang="en-US" sz="2000" dirty="0">
                        <a:solidFill>
                          <a:schemeClr val="tx1"/>
                        </a:solidFill>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000" dirty="0" smtClean="0">
                          <a:solidFill>
                            <a:schemeClr val="tx1"/>
                          </a:solidFill>
                        </a:rPr>
                        <a:t>52284</a:t>
                      </a:r>
                      <a:endParaRPr lang="en-US" sz="2000" dirty="0">
                        <a:solidFill>
                          <a:schemeClr val="tx1"/>
                        </a:solidFill>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marL="68580" marR="68580" marT="0" marB="0" anchor="b"/>
                </a:tc>
                <a:tc hMerge="1">
                  <a:txBody>
                    <a:bodyPr/>
                    <a:lstStyle/>
                    <a:p>
                      <a:endParaRPr lang="en-US" dirty="0"/>
                    </a:p>
                  </a:txBody>
                  <a:tcPr marL="68580" marR="68580" marT="0" marB="0" anchor="b"/>
                </a:tc>
                <a:tc>
                  <a:txBody>
                    <a:bodyPr/>
                    <a:lstStyle/>
                    <a:p>
                      <a:pPr algn="ctr"/>
                      <a:r>
                        <a:rPr lang="en-US" sz="2000" dirty="0" smtClean="0">
                          <a:solidFill>
                            <a:schemeClr val="tx1"/>
                          </a:solidFill>
                        </a:rPr>
                        <a:t>52284</a:t>
                      </a:r>
                      <a:endParaRPr lang="en-US" sz="2000" dirty="0">
                        <a:solidFill>
                          <a:schemeClr val="tx1"/>
                        </a:solidFill>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1627756"/>
                  </a:ext>
                </a:extLst>
              </a:tr>
              <a:tr h="642637">
                <a:tc>
                  <a:txBody>
                    <a:bodyPr/>
                    <a:lstStyle/>
                    <a:p>
                      <a:pPr marL="0" marR="0" algn="ctr">
                        <a:lnSpc>
                          <a:spcPct val="115000"/>
                        </a:lnSpc>
                        <a:spcBef>
                          <a:spcPts val="0"/>
                        </a:spcBef>
                        <a:spcAft>
                          <a:spcPts val="0"/>
                        </a:spcAft>
                      </a:pPr>
                      <a:r>
                        <a:rPr lang="en-US" sz="1600" dirty="0">
                          <a:solidFill>
                            <a:schemeClr val="tx1"/>
                          </a:solidFill>
                          <a:effectLst/>
                          <a:latin typeface="+mn-lt"/>
                          <a:ea typeface="+mn-ea"/>
                        </a:rPr>
                        <a:t>4</a:t>
                      </a:r>
                      <a:endParaRPr lang="en-US" sz="11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solidFill>
                        </a:rPr>
                        <a:t>2024 TO 2025 </a:t>
                      </a:r>
                      <a:endParaRPr lang="en-US" sz="2000" dirty="0">
                        <a:solidFill>
                          <a:schemeClr val="tx1"/>
                        </a:solidFill>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000" dirty="0" smtClean="0">
                          <a:solidFill>
                            <a:schemeClr val="tx1"/>
                          </a:solidFill>
                        </a:rPr>
                        <a:t>61034</a:t>
                      </a:r>
                      <a:endParaRPr lang="en-US" sz="2000" dirty="0">
                        <a:solidFill>
                          <a:schemeClr val="tx1"/>
                        </a:solidFill>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marL="68580" marR="68580" marT="0" marB="0" anchor="b"/>
                </a:tc>
                <a:tc hMerge="1">
                  <a:txBody>
                    <a:bodyPr/>
                    <a:lstStyle/>
                    <a:p>
                      <a:endParaRPr lang="en-US" dirty="0"/>
                    </a:p>
                  </a:txBody>
                  <a:tcPr marL="68580" marR="68580" marT="0" marB="0" anchor="b"/>
                </a:tc>
                <a:tc>
                  <a:txBody>
                    <a:bodyPr/>
                    <a:lstStyle/>
                    <a:p>
                      <a:pPr algn="ctr"/>
                      <a:r>
                        <a:rPr lang="en-US" sz="2000" dirty="0" smtClean="0">
                          <a:solidFill>
                            <a:schemeClr val="tx1"/>
                          </a:solidFill>
                        </a:rPr>
                        <a:t>61034</a:t>
                      </a:r>
                      <a:endParaRPr lang="en-US" sz="2000" dirty="0">
                        <a:solidFill>
                          <a:schemeClr val="tx1"/>
                        </a:solidFill>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3803531"/>
                  </a:ext>
                </a:extLst>
              </a:tr>
              <a:tr h="642637">
                <a:tc>
                  <a:txBody>
                    <a:bodyPr/>
                    <a:lstStyle/>
                    <a:p>
                      <a:pPr marL="0" marR="0" algn="ctr">
                        <a:lnSpc>
                          <a:spcPct val="115000"/>
                        </a:lnSpc>
                        <a:spcBef>
                          <a:spcPts val="0"/>
                        </a:spcBef>
                        <a:spcAft>
                          <a:spcPts val="0"/>
                        </a:spcAft>
                      </a:pPr>
                      <a:r>
                        <a:rPr lang="en-US" sz="1100" dirty="0" smtClean="0">
                          <a:solidFill>
                            <a:schemeClr val="tx1"/>
                          </a:solidFill>
                          <a:effectLst/>
                          <a:latin typeface="Calibri" panose="020F0502020204030204" pitchFamily="34" charset="0"/>
                          <a:ea typeface="SimSun" panose="02010600030101010101" pitchFamily="2" charset="-122"/>
                        </a:rPr>
                        <a:t>5</a:t>
                      </a:r>
                      <a:endParaRPr lang="en-US" sz="1100" dirty="0">
                        <a:solidFill>
                          <a:schemeClr val="tx1"/>
                        </a:solidFill>
                        <a:effectLst/>
                        <a:latin typeface="Calibri" panose="020F0502020204030204" pitchFamily="34" charset="0"/>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solidFill>
                        </a:rPr>
                        <a:t>2025</a:t>
                      </a:r>
                      <a:r>
                        <a:rPr lang="en-US" sz="2000" baseline="0" dirty="0" smtClean="0">
                          <a:solidFill>
                            <a:schemeClr val="tx1"/>
                          </a:solidFill>
                        </a:rPr>
                        <a:t> TO 2026 (Till 22</a:t>
                      </a:r>
                      <a:r>
                        <a:rPr lang="en-US" sz="2000" baseline="30000" dirty="0" smtClean="0">
                          <a:solidFill>
                            <a:schemeClr val="tx1"/>
                          </a:solidFill>
                        </a:rPr>
                        <a:t>nd</a:t>
                      </a:r>
                      <a:r>
                        <a:rPr lang="en-US" sz="2000" baseline="0" dirty="0" smtClean="0">
                          <a:solidFill>
                            <a:schemeClr val="tx1"/>
                          </a:solidFill>
                        </a:rPr>
                        <a:t> April)</a:t>
                      </a:r>
                      <a:endParaRPr lang="en-US" sz="2000" dirty="0">
                        <a:solidFill>
                          <a:schemeClr val="tx1"/>
                        </a:solidFill>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000" dirty="0" smtClean="0">
                          <a:solidFill>
                            <a:schemeClr val="tx1"/>
                          </a:solidFill>
                        </a:rPr>
                        <a:t>45867</a:t>
                      </a:r>
                      <a:endParaRPr lang="en-US" sz="2000" dirty="0">
                        <a:solidFill>
                          <a:schemeClr val="tx1"/>
                        </a:solidFill>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a:r>
                        <a:rPr lang="en-US" sz="2000" dirty="0" smtClean="0">
                          <a:solidFill>
                            <a:schemeClr val="tx1"/>
                          </a:solidFill>
                        </a:rPr>
                        <a:t>45867</a:t>
                      </a:r>
                      <a:endParaRPr lang="en-US" sz="2000" dirty="0">
                        <a:solidFill>
                          <a:schemeClr val="tx1"/>
                        </a:solidFill>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966470"/>
                  </a:ext>
                </a:extLst>
              </a:tr>
            </a:tbl>
          </a:graphicData>
        </a:graphic>
      </p:graphicFrame>
    </p:spTree>
    <p:extLst>
      <p:ext uri="{BB962C8B-B14F-4D97-AF65-F5344CB8AC3E}">
        <p14:creationId xmlns:p14="http://schemas.microsoft.com/office/powerpoint/2010/main" val="4138262630"/>
      </p:ext>
    </p:extLst>
  </p:cSld>
  <p:clrMapOvr>
    <a:masterClrMapping/>
  </p:clrMapOvr>
  <p:transition advTm="1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2362200"/>
          </a:xfrm>
        </p:spPr>
        <p:txBody>
          <a:bodyPr>
            <a:normAutofit fontScale="90000"/>
          </a:bodyPr>
          <a:lstStyle/>
          <a:p>
            <a:r>
              <a:rPr lang="en-US" b="1" u="sng" dirty="0" smtClean="0"/>
              <a:t/>
            </a:r>
            <a:br>
              <a:rPr lang="en-US" b="1" u="sng" dirty="0" smtClean="0"/>
            </a:br>
            <a:r>
              <a:rPr lang="en-US" b="1" u="sng" dirty="0" smtClean="0"/>
              <a:t>ONLINE </a:t>
            </a:r>
            <a:r>
              <a:rPr lang="en-US" b="1" u="sng" dirty="0"/>
              <a:t>CATALOGUE (OPAC)</a:t>
            </a:r>
            <a:r>
              <a:rPr lang="en-US" dirty="0"/>
              <a:t/>
            </a:r>
            <a:br>
              <a:rPr lang="en-US" dirty="0"/>
            </a:br>
            <a:r>
              <a:rPr lang="en-US" b="1" dirty="0"/>
              <a:t> </a:t>
            </a:r>
            <a:r>
              <a:rPr lang="en-US" sz="2200" dirty="0">
                <a:solidFill>
                  <a:srgbClr val="C00000"/>
                </a:solidFill>
              </a:rPr>
              <a:t>The facility to search the open public access catalogue (OPAC) is open to all the users over the </a:t>
            </a:r>
            <a:r>
              <a:rPr lang="en-US" sz="2200" dirty="0" smtClean="0">
                <a:solidFill>
                  <a:srgbClr val="C00000"/>
                </a:solidFill>
              </a:rPr>
              <a:t>campus-wide </a:t>
            </a:r>
            <a:r>
              <a:rPr lang="en-US" sz="2200" dirty="0">
                <a:solidFill>
                  <a:srgbClr val="C00000"/>
                </a:solidFill>
              </a:rPr>
              <a:t>LAN at the URL:  </a:t>
            </a:r>
            <a:r>
              <a:rPr lang="en-US" sz="2200" u="sng" dirty="0">
                <a:solidFill>
                  <a:srgbClr val="C00000"/>
                </a:solidFill>
                <a:hlinkClick r:id="rId2"/>
              </a:rPr>
              <a:t>https://cgcopac.lsease.in/</a:t>
            </a:r>
            <a:r>
              <a:rPr lang="en-US" sz="2200" dirty="0">
                <a:solidFill>
                  <a:srgbClr val="C00000"/>
                </a:solidFill>
              </a:rPr>
              <a:t>.  2 pcs in </a:t>
            </a:r>
            <a:r>
              <a:rPr lang="en-US" sz="2200" dirty="0" smtClean="0">
                <a:solidFill>
                  <a:srgbClr val="C00000"/>
                </a:solidFill>
              </a:rPr>
              <a:t>the library </a:t>
            </a:r>
            <a:r>
              <a:rPr lang="en-US" sz="2200" dirty="0">
                <a:solidFill>
                  <a:srgbClr val="C00000"/>
                </a:solidFill>
              </a:rPr>
              <a:t>are exclusively dedicated </a:t>
            </a:r>
            <a:r>
              <a:rPr lang="en-US" sz="2200" dirty="0" smtClean="0">
                <a:solidFill>
                  <a:srgbClr val="C00000"/>
                </a:solidFill>
              </a:rPr>
              <a:t>to </a:t>
            </a:r>
            <a:r>
              <a:rPr lang="en-US" sz="2200" dirty="0">
                <a:solidFill>
                  <a:srgbClr val="C00000"/>
                </a:solidFill>
              </a:rPr>
              <a:t>OPAC search to facilitate the users. </a:t>
            </a:r>
            <a:r>
              <a:rPr lang="en-US" sz="2200" dirty="0"/>
              <a:t/>
            </a:r>
            <a:br>
              <a:rPr lang="en-US" sz="2200" dirty="0"/>
            </a:br>
            <a:endParaRPr lang="en-US" sz="2200" dirty="0"/>
          </a:p>
        </p:txBody>
      </p:sp>
      <p:pic>
        <p:nvPicPr>
          <p:cNvPr id="4" name="Content Placeholder 3" descr="E:\2 NAAC\1 For SSR\Geotagged Photos\IT and Library Photos\IMG_7376 2.JPG"/>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5800" y="2819400"/>
            <a:ext cx="78486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3644374"/>
      </p:ext>
    </p:extLst>
  </p:cSld>
  <p:clrMapOvr>
    <a:masterClrMapping/>
  </p:clrMapOvr>
  <p:transition advTm="1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2133600"/>
          </a:xfrm>
        </p:spPr>
        <p:txBody>
          <a:bodyPr>
            <a:noAutofit/>
          </a:bodyPr>
          <a:lstStyle/>
          <a:p>
            <a:r>
              <a:rPr lang="en-US" b="1" u="sng" dirty="0">
                <a:latin typeface="Algerian" panose="04020705040A02060702" pitchFamily="82" charset="0"/>
              </a:rPr>
              <a:t>DIGITAL </a:t>
            </a:r>
            <a:r>
              <a:rPr lang="en-US" b="1" u="sng" dirty="0" smtClean="0">
                <a:latin typeface="Algerian" panose="04020705040A02060702" pitchFamily="82" charset="0"/>
              </a:rPr>
              <a:t>LIBRARY</a:t>
            </a:r>
            <a:r>
              <a:rPr lang="en-US" sz="2000" b="1" dirty="0" smtClean="0">
                <a:latin typeface="Algerian" panose="04020705040A02060702" pitchFamily="82" charset="0"/>
              </a:rPr>
              <a:t/>
            </a:r>
            <a:br>
              <a:rPr lang="en-US" sz="2000" b="1" dirty="0" smtClean="0">
                <a:latin typeface="Algerian" panose="04020705040A02060702" pitchFamily="82" charset="0"/>
              </a:rPr>
            </a:br>
            <a:r>
              <a:rPr lang="en-US" sz="1800" b="1" dirty="0" smtClean="0">
                <a:solidFill>
                  <a:srgbClr val="7030A0"/>
                </a:solidFill>
              </a:rPr>
              <a:t>THE LIBRARY </a:t>
            </a:r>
            <a:r>
              <a:rPr lang="en-US" sz="1800" b="1" dirty="0">
                <a:solidFill>
                  <a:srgbClr val="7030A0"/>
                </a:solidFill>
              </a:rPr>
              <a:t>INTENDS TO HAVE A WELL-DEVELOPED COMPUTER AND NETWORK INFRASTRUCTURE IN THE FORM OF </a:t>
            </a:r>
            <a:r>
              <a:rPr lang="en-US" sz="1800" b="1" dirty="0" smtClean="0">
                <a:solidFill>
                  <a:srgbClr val="7030A0"/>
                </a:solidFill>
              </a:rPr>
              <a:t>A DIGITAL </a:t>
            </a:r>
            <a:r>
              <a:rPr lang="en-US" sz="1800" b="1" dirty="0">
                <a:solidFill>
                  <a:srgbClr val="7030A0"/>
                </a:solidFill>
              </a:rPr>
              <a:t>LIBRARY WITH A PROVISION OF </a:t>
            </a:r>
            <a:r>
              <a:rPr lang="en-US" sz="1800" b="1" dirty="0" smtClean="0">
                <a:solidFill>
                  <a:srgbClr val="7030A0"/>
                </a:solidFill>
              </a:rPr>
              <a:t>20 </a:t>
            </a:r>
            <a:r>
              <a:rPr lang="en-US" sz="1800" b="1" dirty="0">
                <a:solidFill>
                  <a:srgbClr val="7030A0"/>
                </a:solidFill>
              </a:rPr>
              <a:t>COMPUTERS TO FACILITATE THE USE OF ALL THE WEB-BASED RESOURCES AND SERVICES SUBSCRIBED</a:t>
            </a:r>
          </a:p>
        </p:txBody>
      </p:sp>
      <p:pic>
        <p:nvPicPr>
          <p:cNvPr id="4" name="Content Placeholder 3" descr="C:\Users\admin\Desktop\DSC_5325.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438400"/>
            <a:ext cx="3944815" cy="4053681"/>
          </a:xfrm>
          <a:prstGeom prst="rect">
            <a:avLst/>
          </a:prstGeom>
          <a:noFill/>
          <a:ln>
            <a:noFill/>
          </a:ln>
        </p:spPr>
      </p:pic>
      <p:pic>
        <p:nvPicPr>
          <p:cNvPr id="5" name="Picture 4" descr="E:\pendrive 25.3.2023\photos 25.03.2023\IMG_6167.JPG"/>
          <p:cNvPicPr/>
          <p:nvPr/>
        </p:nvPicPr>
        <p:blipFill>
          <a:blip r:embed="rId3" cstate="print">
            <a:extLst>
              <a:ext uri="{28A0092B-C50C-407E-A947-70E740481C1C}">
                <a14:useLocalDpi xmlns:a14="http://schemas.microsoft.com/office/drawing/2010/main" val="0"/>
              </a:ext>
            </a:extLst>
          </a:blip>
          <a:srcRect/>
          <a:stretch>
            <a:fillRect/>
          </a:stretch>
        </p:blipFill>
        <p:spPr>
          <a:xfrm>
            <a:off x="4800600" y="2438400"/>
            <a:ext cx="3886200" cy="4114800"/>
          </a:xfrm>
          <a:prstGeom prst="rect">
            <a:avLst/>
          </a:prstGeom>
          <a:noFill/>
          <a:ln>
            <a:noFill/>
          </a:ln>
        </p:spPr>
      </p:pic>
    </p:spTree>
    <p:extLst>
      <p:ext uri="{BB962C8B-B14F-4D97-AF65-F5344CB8AC3E}">
        <p14:creationId xmlns:p14="http://schemas.microsoft.com/office/powerpoint/2010/main" val="2710278199"/>
      </p:ext>
    </p:extLst>
  </p:cSld>
  <p:clrMapOvr>
    <a:masterClrMapping/>
  </p:clrMapOvr>
  <p:transition advTm="1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752600"/>
          </a:xfrm>
        </p:spPr>
        <p:txBody>
          <a:bodyPr>
            <a:normAutofit/>
          </a:bodyPr>
          <a:lstStyle/>
          <a:p>
            <a:r>
              <a:rPr lang="en-US" sz="3600" u="sng" dirty="0">
                <a:solidFill>
                  <a:schemeClr val="accent6">
                    <a:lumMod val="50000"/>
                  </a:schemeClr>
                </a:solidFill>
              </a:rPr>
              <a:t>Detail of computer systems in CEC-CGC (Main &amp; Departmental) libraries For students to study E resources </a:t>
            </a:r>
            <a:endParaRPr lang="en-US" sz="3600" dirty="0">
              <a:solidFill>
                <a:schemeClr val="accent6">
                  <a:lumMod val="50000"/>
                </a:schemeClr>
              </a:solidFill>
            </a:endParaRPr>
          </a:p>
        </p:txBody>
      </p:sp>
      <p:sp>
        <p:nvSpPr>
          <p:cNvPr id="3" name="Content Placeholder 2"/>
          <p:cNvSpPr>
            <a:spLocks noGrp="1"/>
          </p:cNvSpPr>
          <p:nvPr>
            <p:ph idx="1"/>
          </p:nvPr>
        </p:nvSpPr>
        <p:spPr>
          <a:xfrm>
            <a:off x="457200" y="1905000"/>
            <a:ext cx="8229600" cy="4648200"/>
          </a:xfrm>
        </p:spPr>
        <p:txBody>
          <a:bodyPr/>
          <a:lstStyle/>
          <a:p>
            <a:pPr>
              <a:buNone/>
            </a:pPr>
            <a:r>
              <a:rPr lang="en-US" sz="2800" dirty="0">
                <a:solidFill>
                  <a:srgbClr val="0070C0"/>
                </a:solidFill>
              </a:rPr>
              <a:t>Computer systems in Main Library             </a:t>
            </a:r>
            <a:r>
              <a:rPr lang="en-US" sz="2800" dirty="0" smtClean="0">
                <a:solidFill>
                  <a:srgbClr val="0070C0"/>
                </a:solidFill>
              </a:rPr>
              <a:t>20 </a:t>
            </a:r>
            <a:r>
              <a:rPr lang="en-US" sz="2800" dirty="0">
                <a:solidFill>
                  <a:srgbClr val="0070C0"/>
                </a:solidFill>
              </a:rPr>
              <a:t>nos. </a:t>
            </a:r>
          </a:p>
          <a:p>
            <a:pPr>
              <a:buNone/>
            </a:pPr>
            <a:r>
              <a:rPr lang="en-US" sz="2800" dirty="0">
                <a:solidFill>
                  <a:srgbClr val="0070C0"/>
                </a:solidFill>
              </a:rPr>
              <a:t>ECE Departmental Library                              8 nos.</a:t>
            </a:r>
          </a:p>
          <a:p>
            <a:pPr>
              <a:buNone/>
            </a:pPr>
            <a:r>
              <a:rPr lang="en-US" sz="2800" dirty="0">
                <a:solidFill>
                  <a:srgbClr val="0070C0"/>
                </a:solidFill>
              </a:rPr>
              <a:t>ME Departmental Library                              5 nos.</a:t>
            </a:r>
          </a:p>
          <a:p>
            <a:pPr>
              <a:buNone/>
            </a:pPr>
            <a:r>
              <a:rPr lang="en-US" sz="2800" dirty="0">
                <a:solidFill>
                  <a:srgbClr val="0070C0"/>
                </a:solidFill>
              </a:rPr>
              <a:t>CSE Departmental Library                              7 nos.</a:t>
            </a:r>
          </a:p>
          <a:p>
            <a:pPr>
              <a:buNone/>
            </a:pPr>
            <a:r>
              <a:rPr lang="en-US" sz="2800" dirty="0">
                <a:solidFill>
                  <a:srgbClr val="0070C0"/>
                </a:solidFill>
              </a:rPr>
              <a:t>IT Departmental Library                               10 </a:t>
            </a:r>
            <a:r>
              <a:rPr lang="en-US" sz="2800" dirty="0" smtClean="0">
                <a:solidFill>
                  <a:srgbClr val="0070C0"/>
                </a:solidFill>
              </a:rPr>
              <a:t>nos. Applied </a:t>
            </a:r>
            <a:r>
              <a:rPr lang="en-US" sz="2800" dirty="0">
                <a:solidFill>
                  <a:srgbClr val="0070C0"/>
                </a:solidFill>
              </a:rPr>
              <a:t>Science Departmental Library     </a:t>
            </a:r>
            <a:r>
              <a:rPr lang="en-US" sz="2800" dirty="0" smtClean="0">
                <a:solidFill>
                  <a:srgbClr val="0070C0"/>
                </a:solidFill>
              </a:rPr>
              <a:t>10 </a:t>
            </a:r>
            <a:r>
              <a:rPr lang="en-US" sz="2800" dirty="0">
                <a:solidFill>
                  <a:srgbClr val="0070C0"/>
                </a:solidFill>
              </a:rPr>
              <a:t>nos.</a:t>
            </a:r>
          </a:p>
          <a:p>
            <a:endParaRPr lang="en-US" dirty="0">
              <a:solidFill>
                <a:srgbClr val="0070C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4876800"/>
            <a:ext cx="4572000" cy="1652955"/>
          </a:xfrm>
          <a:prstGeom prst="rect">
            <a:avLst/>
          </a:prstGeom>
        </p:spPr>
      </p:pic>
    </p:spTree>
    <p:extLst>
      <p:ext uri="{BB962C8B-B14F-4D97-AF65-F5344CB8AC3E}">
        <p14:creationId xmlns:p14="http://schemas.microsoft.com/office/powerpoint/2010/main" val="692236765"/>
      </p:ext>
    </p:extLst>
  </p:cSld>
  <p:clrMapOvr>
    <a:masterClrMapping/>
  </p:clrMapOvr>
  <p:transition advTm="1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2133600"/>
          </a:xfrm>
        </p:spPr>
        <p:txBody>
          <a:bodyPr>
            <a:noAutofit/>
          </a:bodyPr>
          <a:lstStyle/>
          <a:p>
            <a:r>
              <a:rPr lang="en-US" sz="7200" b="1" u="sng" dirty="0">
                <a:latin typeface="Algerian" panose="04020705040A02060702" pitchFamily="82" charset="0"/>
              </a:rPr>
              <a:t>WI-FI </a:t>
            </a:r>
            <a:r>
              <a:rPr lang="en-US" sz="7200" dirty="0">
                <a:latin typeface="Algerian" panose="04020705040A02060702" pitchFamily="82" charset="0"/>
              </a:rPr>
              <a:t> </a:t>
            </a:r>
            <a:r>
              <a:rPr lang="en-US" sz="7200" dirty="0" smtClean="0">
                <a:latin typeface="Algerian" panose="04020705040A02060702" pitchFamily="82" charset="0"/>
              </a:rPr>
              <a:t>FACILITY</a:t>
            </a:r>
            <a:r>
              <a:rPr lang="en-US" sz="2400" dirty="0" smtClean="0"/>
              <a:t/>
            </a:r>
            <a:br>
              <a:rPr lang="en-US" sz="2400" dirty="0" smtClean="0"/>
            </a:br>
            <a:r>
              <a:rPr lang="en-US" sz="2400" dirty="0" smtClean="0">
                <a:solidFill>
                  <a:srgbClr val="008000"/>
                </a:solidFill>
              </a:rPr>
              <a:t>STUDENTS </a:t>
            </a:r>
            <a:r>
              <a:rPr lang="en-US" sz="2400" dirty="0">
                <a:solidFill>
                  <a:srgbClr val="008000"/>
                </a:solidFill>
              </a:rPr>
              <a:t>&amp; FACULTY CAN ACCESS </a:t>
            </a:r>
            <a:r>
              <a:rPr lang="en-US" sz="2400" dirty="0" smtClean="0">
                <a:solidFill>
                  <a:srgbClr val="008000"/>
                </a:solidFill>
              </a:rPr>
              <a:t>THE INTERNET </a:t>
            </a:r>
            <a:r>
              <a:rPr lang="en-US" sz="2400" dirty="0">
                <a:solidFill>
                  <a:srgbClr val="008000"/>
                </a:solidFill>
              </a:rPr>
              <a:t>WITHIN LIBRARY PREMISES ON THEIR LAPTOPS AND MOBILES AS THE LIBRARY IS </a:t>
            </a:r>
            <a:r>
              <a:rPr lang="en-US" sz="2400" dirty="0" smtClean="0">
                <a:solidFill>
                  <a:srgbClr val="008000"/>
                </a:solidFill>
              </a:rPr>
              <a:t>WI-FI </a:t>
            </a:r>
            <a:r>
              <a:rPr lang="en-US" sz="2400" dirty="0">
                <a:solidFill>
                  <a:srgbClr val="008000"/>
                </a:solidFill>
              </a:rPr>
              <a:t>ENABLED</a:t>
            </a:r>
            <a:r>
              <a:rPr lang="en-US" sz="2400" dirty="0"/>
              <a:t>. </a:t>
            </a:r>
            <a:br>
              <a:rPr lang="en-US" sz="2400" dirty="0"/>
            </a:br>
            <a:endParaRPr lang="en-US" sz="2400" dirty="0"/>
          </a:p>
        </p:txBody>
      </p:sp>
      <p:pic>
        <p:nvPicPr>
          <p:cNvPr id="4" name="Content Placeholder 3" descr="E:\2 NAAC\1 For SSR\Geotagged Photos\IT and Library Photos\IMG_7357 2.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2514599"/>
            <a:ext cx="7696200" cy="3962401"/>
          </a:xfrm>
          <a:prstGeom prst="rect">
            <a:avLst/>
          </a:prstGeom>
          <a:noFill/>
          <a:ln>
            <a:noFill/>
          </a:ln>
        </p:spPr>
      </p:pic>
    </p:spTree>
    <p:extLst>
      <p:ext uri="{BB962C8B-B14F-4D97-AF65-F5344CB8AC3E}">
        <p14:creationId xmlns:p14="http://schemas.microsoft.com/office/powerpoint/2010/main" val="1077657483"/>
      </p:ext>
    </p:extLst>
  </p:cSld>
  <p:clrMapOvr>
    <a:masterClrMapping/>
  </p:clrMapOvr>
  <p:transition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Autofit/>
          </a:bodyPr>
          <a:lstStyle/>
          <a:p>
            <a:r>
              <a:rPr lang="en-US" sz="6000" b="1" u="sng" dirty="0"/>
              <a:t>REPROGRAPHIC </a:t>
            </a:r>
            <a:r>
              <a:rPr lang="en-US" sz="6000" b="1" u="sng" dirty="0" smtClean="0"/>
              <a:t>SERVICE</a:t>
            </a:r>
            <a:r>
              <a:rPr lang="en-US" sz="1800" dirty="0" smtClean="0"/>
              <a:t/>
            </a:r>
            <a:br>
              <a:rPr lang="en-US" sz="1800" dirty="0" smtClean="0"/>
            </a:br>
            <a:r>
              <a:rPr lang="en-US" sz="1800" dirty="0" smtClean="0">
                <a:solidFill>
                  <a:srgbClr val="00B0F0"/>
                </a:solidFill>
              </a:rPr>
              <a:t>THE LIBRARY FACILITATES </a:t>
            </a:r>
            <a:r>
              <a:rPr lang="en-US" sz="1800" dirty="0">
                <a:solidFill>
                  <a:srgbClr val="00B0F0"/>
                </a:solidFill>
              </a:rPr>
              <a:t>ITS USERS BY PROVIDING REPROGRAPHIC SERVICE FOR GETTING THE REQUIRED MATERIAL PHOTOCOPIED. </a:t>
            </a:r>
            <a:r>
              <a:rPr lang="en-US" sz="1800" dirty="0" smtClean="0">
                <a:solidFill>
                  <a:srgbClr val="00B0F0"/>
                </a:solidFill>
              </a:rPr>
              <a:t>THE LIBRARY </a:t>
            </a:r>
            <a:r>
              <a:rPr lang="en-US" sz="1800" dirty="0">
                <a:solidFill>
                  <a:srgbClr val="00B0F0"/>
                </a:solidFill>
              </a:rPr>
              <a:t>ALSO HAS </a:t>
            </a:r>
            <a:r>
              <a:rPr lang="en-US" sz="1800" dirty="0" smtClean="0">
                <a:solidFill>
                  <a:srgbClr val="00B0F0"/>
                </a:solidFill>
              </a:rPr>
              <a:t>A </a:t>
            </a:r>
            <a:r>
              <a:rPr lang="en-US" sz="1800" b="1" dirty="0" smtClean="0">
                <a:solidFill>
                  <a:srgbClr val="00B0F0"/>
                </a:solidFill>
              </a:rPr>
              <a:t>SCANNING </a:t>
            </a:r>
            <a:r>
              <a:rPr lang="en-US" sz="1800" b="1" dirty="0">
                <a:solidFill>
                  <a:srgbClr val="00B0F0"/>
                </a:solidFill>
              </a:rPr>
              <a:t>FACILITY</a:t>
            </a:r>
            <a:r>
              <a:rPr lang="en-US" sz="1800" dirty="0">
                <a:solidFill>
                  <a:srgbClr val="00B0F0"/>
                </a:solidFill>
              </a:rPr>
              <a:t> AVAILABLE WITHIN </a:t>
            </a:r>
            <a:r>
              <a:rPr lang="en-US" sz="1800" dirty="0" smtClean="0">
                <a:solidFill>
                  <a:srgbClr val="00B0F0"/>
                </a:solidFill>
              </a:rPr>
              <a:t>THE LIBRARY </a:t>
            </a:r>
            <a:r>
              <a:rPr lang="en-US" sz="1800" dirty="0">
                <a:solidFill>
                  <a:srgbClr val="00B0F0"/>
                </a:solidFill>
              </a:rPr>
              <a:t>PREMISES</a:t>
            </a:r>
            <a:r>
              <a:rPr lang="en-US" sz="1800" dirty="0"/>
              <a:t>.</a:t>
            </a:r>
            <a:br>
              <a:rPr lang="en-US" sz="1800" dirty="0"/>
            </a:br>
            <a:endParaRPr lang="en-US" sz="1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981200"/>
            <a:ext cx="7696199" cy="414496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87358133"/>
      </p:ext>
    </p:extLst>
  </p:cSld>
  <p:clrMapOvr>
    <a:masterClrMapping/>
  </p:clrMapOvr>
  <p:transition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59066"/>
            <a:ext cx="8382000" cy="5755422"/>
          </a:xfrm>
          <a:prstGeom prst="rect">
            <a:avLst/>
          </a:prstGeom>
        </p:spPr>
        <p:txBody>
          <a:bodyPr wrap="square">
            <a:spAutoFit/>
          </a:bodyPr>
          <a:lstStyle/>
          <a:p>
            <a:pPr algn="ctr"/>
            <a:r>
              <a:rPr lang="en-IN" sz="4800" b="1" u="sng" dirty="0">
                <a:solidFill>
                  <a:schemeClr val="accent4">
                    <a:lumMod val="50000"/>
                  </a:schemeClr>
                </a:solidFill>
                <a:latin typeface="Aharoni" pitchFamily="2" charset="-79"/>
                <a:cs typeface="Aharoni" pitchFamily="2" charset="-79"/>
              </a:rPr>
              <a:t>MISSION</a:t>
            </a:r>
          </a:p>
          <a:p>
            <a:r>
              <a:rPr lang="en-IN" sz="3200" dirty="0" smtClean="0">
                <a:solidFill>
                  <a:srgbClr val="FF0000"/>
                </a:solidFill>
                <a:latin typeface="Arial Narrow" panose="020B0606020202030204" pitchFamily="34" charset="0"/>
                <a:cs typeface="Aharoni" pitchFamily="2" charset="-79"/>
              </a:rPr>
              <a:t>The </a:t>
            </a:r>
            <a:r>
              <a:rPr lang="en-IN" sz="3200" dirty="0">
                <a:solidFill>
                  <a:srgbClr val="FF0000"/>
                </a:solidFill>
                <a:latin typeface="Arial Narrow" panose="020B0606020202030204" pitchFamily="34" charset="0"/>
                <a:cs typeface="Aharoni" pitchFamily="2" charset="-79"/>
              </a:rPr>
              <a:t>College </a:t>
            </a:r>
            <a:r>
              <a:rPr lang="en-IN" sz="3200" dirty="0" smtClean="0">
                <a:solidFill>
                  <a:srgbClr val="FF0000"/>
                </a:solidFill>
                <a:latin typeface="Arial Narrow" panose="020B0606020202030204" pitchFamily="34" charset="0"/>
                <a:cs typeface="Aharoni" pitchFamily="2" charset="-79"/>
              </a:rPr>
              <a:t>Libraries are </a:t>
            </a:r>
            <a:r>
              <a:rPr lang="en-IN" sz="3200" dirty="0">
                <a:solidFill>
                  <a:srgbClr val="FF0000"/>
                </a:solidFill>
                <a:latin typeface="Arial Narrow" panose="020B0606020202030204" pitchFamily="34" charset="0"/>
                <a:cs typeface="Aharoni" pitchFamily="2" charset="-79"/>
              </a:rPr>
              <a:t>to sustain a physically and virtually appealing environment that promotes learning, teaching and research. It fosters lifelong intellectual growth and </a:t>
            </a:r>
            <a:r>
              <a:rPr lang="en-IN" sz="3200" dirty="0" smtClean="0">
                <a:solidFill>
                  <a:srgbClr val="FF0000"/>
                </a:solidFill>
                <a:latin typeface="Arial Narrow" panose="020B0606020202030204" pitchFamily="34" charset="0"/>
                <a:cs typeface="Aharoni" pitchFamily="2" charset="-79"/>
              </a:rPr>
              <a:t>self-fulfilment </a:t>
            </a:r>
            <a:r>
              <a:rPr lang="en-IN" sz="3200" dirty="0">
                <a:solidFill>
                  <a:srgbClr val="FF0000"/>
                </a:solidFill>
                <a:latin typeface="Arial Narrow" panose="020B0606020202030204" pitchFamily="34" charset="0"/>
                <a:cs typeface="Aharoni" pitchFamily="2" charset="-79"/>
              </a:rPr>
              <a:t>by providing all users with versatile accessibility </a:t>
            </a:r>
            <a:r>
              <a:rPr lang="en-IN" sz="3200" dirty="0" smtClean="0">
                <a:solidFill>
                  <a:srgbClr val="FF0000"/>
                </a:solidFill>
                <a:latin typeface="Arial Narrow" panose="020B0606020202030204" pitchFamily="34" charset="0"/>
                <a:cs typeface="Aharoni" pitchFamily="2" charset="-79"/>
              </a:rPr>
              <a:t>of the </a:t>
            </a:r>
            <a:r>
              <a:rPr lang="en-IN" sz="3200" dirty="0">
                <a:solidFill>
                  <a:srgbClr val="FF0000"/>
                </a:solidFill>
                <a:latin typeface="Arial Narrow" panose="020B0606020202030204" pitchFamily="34" charset="0"/>
                <a:cs typeface="Aharoni" pitchFamily="2" charset="-79"/>
              </a:rPr>
              <a:t>needed information resources. It also stimulates to promote individual sharing of ideas and love of reading and social enlightenment, enrichment throughout the knowledge society. It also supports in excellence and innovation in education and research.</a:t>
            </a:r>
          </a:p>
        </p:txBody>
      </p:sp>
    </p:spTree>
    <p:extLst>
      <p:ext uri="{BB962C8B-B14F-4D97-AF65-F5344CB8AC3E}">
        <p14:creationId xmlns:p14="http://schemas.microsoft.com/office/powerpoint/2010/main" val="767644113"/>
      </p:ext>
    </p:extLst>
  </p:cSld>
  <p:clrMapOvr>
    <a:masterClrMapping/>
  </p:clrMapOvr>
  <p:transition advTm="1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438400"/>
          </a:xfrm>
        </p:spPr>
        <p:txBody>
          <a:bodyPr>
            <a:normAutofit fontScale="90000"/>
          </a:bodyPr>
          <a:lstStyle/>
          <a:p>
            <a:r>
              <a:rPr lang="en-US" sz="6000" b="1" u="sng" dirty="0" smtClean="0">
                <a:latin typeface="Algerian" panose="04020705040A02060702" pitchFamily="82" charset="0"/>
              </a:rPr>
              <a:t/>
            </a:r>
            <a:br>
              <a:rPr lang="en-US" sz="6000" b="1" u="sng" dirty="0" smtClean="0">
                <a:latin typeface="Algerian" panose="04020705040A02060702" pitchFamily="82" charset="0"/>
              </a:rPr>
            </a:br>
            <a:r>
              <a:rPr lang="en-US" sz="6000" b="1" u="sng" dirty="0" smtClean="0">
                <a:latin typeface="Algerian" panose="04020705040A02060702" pitchFamily="82" charset="0"/>
              </a:rPr>
              <a:t>READING </a:t>
            </a:r>
            <a:r>
              <a:rPr lang="en-US" sz="6000" b="1" u="sng" dirty="0">
                <a:latin typeface="Algerian" panose="04020705040A02060702" pitchFamily="82" charset="0"/>
              </a:rPr>
              <a:t>HALL </a:t>
            </a:r>
            <a:r>
              <a:rPr lang="en-US" sz="6000" b="1" u="sng" dirty="0" smtClean="0">
                <a:latin typeface="Algerian" panose="04020705040A02060702" pitchFamily="82" charset="0"/>
              </a:rPr>
              <a:t>FACILITY</a:t>
            </a:r>
            <a:r>
              <a:rPr lang="en-US" sz="1800" dirty="0"/>
              <a:t>  </a:t>
            </a:r>
            <a:r>
              <a:rPr lang="en-US" sz="1800" dirty="0" smtClean="0"/>
              <a:t/>
            </a:r>
            <a:br>
              <a:rPr lang="en-US" sz="1800" dirty="0" smtClean="0"/>
            </a:br>
            <a:r>
              <a:rPr lang="en-US" sz="3100" dirty="0" smtClean="0">
                <a:solidFill>
                  <a:schemeClr val="accent6">
                    <a:lumMod val="50000"/>
                  </a:schemeClr>
                </a:solidFill>
              </a:rPr>
              <a:t>The library </a:t>
            </a:r>
            <a:r>
              <a:rPr lang="en-US" sz="3100" dirty="0">
                <a:solidFill>
                  <a:schemeClr val="accent6">
                    <a:lumMod val="50000"/>
                  </a:schemeClr>
                </a:solidFill>
              </a:rPr>
              <a:t>provides its users </a:t>
            </a:r>
            <a:r>
              <a:rPr lang="en-US" sz="3100" dirty="0" smtClean="0">
                <a:solidFill>
                  <a:schemeClr val="accent6">
                    <a:lumMod val="50000"/>
                  </a:schemeClr>
                </a:solidFill>
              </a:rPr>
              <a:t>with a </a:t>
            </a:r>
            <a:r>
              <a:rPr lang="en-US" sz="3100" dirty="0">
                <a:solidFill>
                  <a:schemeClr val="accent6">
                    <a:lumMod val="50000"/>
                  </a:schemeClr>
                </a:solidFill>
              </a:rPr>
              <a:t>conducive atmosphere with ample seating capacity on the ground floor and the </a:t>
            </a:r>
            <a:r>
              <a:rPr lang="en-US" sz="3100" dirty="0" smtClean="0">
                <a:solidFill>
                  <a:schemeClr val="accent6">
                    <a:lumMod val="50000"/>
                  </a:schemeClr>
                </a:solidFill>
              </a:rPr>
              <a:t>first floor.</a:t>
            </a:r>
            <a:r>
              <a:rPr lang="en-US" sz="3100" dirty="0">
                <a:solidFill>
                  <a:schemeClr val="accent6">
                    <a:lumMod val="50000"/>
                  </a:schemeClr>
                </a:solidFill>
              </a:rPr>
              <a:t/>
            </a:r>
            <a:br>
              <a:rPr lang="en-US" sz="3100" dirty="0">
                <a:solidFill>
                  <a:schemeClr val="accent6">
                    <a:lumMod val="50000"/>
                  </a:schemeClr>
                </a:solidFill>
              </a:rPr>
            </a:br>
            <a:endParaRPr lang="en-US" sz="3100" dirty="0">
              <a:solidFill>
                <a:schemeClr val="accent6">
                  <a:lumMod val="50000"/>
                </a:schemeClr>
              </a:solidFill>
            </a:endParaRPr>
          </a:p>
        </p:txBody>
      </p:sp>
      <p:pic>
        <p:nvPicPr>
          <p:cNvPr id="4" name="Content Placeholder 3" descr="E:\2 NAAC\1 For SSR\Geotagged Photos\IT and Library Photos\IMG_7382 2.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743200"/>
            <a:ext cx="8153400" cy="3581400"/>
          </a:xfrm>
          <a:prstGeom prst="rect">
            <a:avLst/>
          </a:prstGeom>
          <a:noFill/>
          <a:ln>
            <a:noFill/>
          </a:ln>
        </p:spPr>
      </p:pic>
    </p:spTree>
    <p:extLst>
      <p:ext uri="{BB962C8B-B14F-4D97-AF65-F5344CB8AC3E}">
        <p14:creationId xmlns:p14="http://schemas.microsoft.com/office/powerpoint/2010/main" val="4216078423"/>
      </p:ext>
    </p:extLst>
  </p:cSld>
  <p:clrMapOvr>
    <a:masterClrMapping/>
  </p:clrMapOvr>
  <p:transition advTm="1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sz="5400" u="sng" dirty="0" smtClean="0">
                <a:effectLst>
                  <a:outerShdw blurRad="38100" dist="19050" dir="2700000" algn="tl">
                    <a:schemeClr val="dk1">
                      <a:alpha val="40000"/>
                    </a:schemeClr>
                  </a:outerShdw>
                </a:effectLst>
                <a:latin typeface="Algerian" panose="04020705040A02060702" pitchFamily="82" charset="0"/>
              </a:rPr>
              <a:t>CCTVs in Main Library </a:t>
            </a:r>
            <a:endParaRPr lang="en-US" sz="5400" dirty="0">
              <a:latin typeface="Algerian" panose="04020705040A02060702" pitchFamily="82" charset="0"/>
            </a:endParaRPr>
          </a:p>
        </p:txBody>
      </p:sp>
      <p:pic>
        <p:nvPicPr>
          <p:cNvPr id="4" name="Content Placeholder 3" descr="C:\Users\admin\Downloads\1692336599636.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909721" y="1447800"/>
            <a:ext cx="5324558" cy="3068141"/>
          </a:xfrm>
          <a:prstGeom prst="rect">
            <a:avLst/>
          </a:prstGeom>
          <a:noFill/>
          <a:ln>
            <a:noFill/>
          </a:ln>
        </p:spPr>
      </p:pic>
      <p:sp>
        <p:nvSpPr>
          <p:cNvPr id="5" name="Rectangle 4"/>
          <p:cNvSpPr/>
          <p:nvPr/>
        </p:nvSpPr>
        <p:spPr>
          <a:xfrm rot="10800000" flipV="1">
            <a:off x="990600" y="4412903"/>
            <a:ext cx="7010400" cy="1754326"/>
          </a:xfrm>
          <a:prstGeom prst="rect">
            <a:avLst/>
          </a:prstGeom>
        </p:spPr>
        <p:txBody>
          <a:bodyPr wrap="square">
            <a:spAutoFit/>
          </a:bodyPr>
          <a:lstStyle/>
          <a:p>
            <a:pPr algn="ctr"/>
            <a:r>
              <a:rPr lang="en-US" sz="3600" u="sng" dirty="0">
                <a:effectLst>
                  <a:outerShdw blurRad="38100" dist="19050" dir="2700000" algn="tl">
                    <a:schemeClr val="dk1">
                      <a:alpha val="40000"/>
                    </a:schemeClr>
                  </a:outerShdw>
                </a:effectLst>
                <a:latin typeface="Algerian" panose="04020705040A02060702" pitchFamily="82" charset="0"/>
              </a:rPr>
              <a:t>9</a:t>
            </a:r>
            <a:r>
              <a:rPr lang="en-US" sz="3600" u="sng" dirty="0" smtClean="0">
                <a:effectLst>
                  <a:outerShdw blurRad="38100" dist="19050" dir="2700000" algn="tl">
                    <a:schemeClr val="dk1">
                      <a:alpha val="40000"/>
                    </a:schemeClr>
                  </a:outerShdw>
                </a:effectLst>
                <a:latin typeface="Algerian" panose="04020705040A02060702" pitchFamily="82" charset="0"/>
              </a:rPr>
              <a:t> </a:t>
            </a:r>
            <a:r>
              <a:rPr lang="en-US" sz="3600" u="sng" dirty="0">
                <a:effectLst>
                  <a:outerShdw blurRad="38100" dist="19050" dir="2700000" algn="tl">
                    <a:schemeClr val="dk1">
                      <a:alpha val="40000"/>
                    </a:schemeClr>
                  </a:outerShdw>
                </a:effectLst>
                <a:latin typeface="Algerian" panose="04020705040A02060702" pitchFamily="82" charset="0"/>
              </a:rPr>
              <a:t>CCTVs are installed in Main Library for 24hr. Surveillance </a:t>
            </a:r>
            <a:endParaRPr lang="en-US" sz="3600" dirty="0">
              <a:latin typeface="Algerian" panose="04020705040A02060702" pitchFamily="82" charset="0"/>
            </a:endParaRPr>
          </a:p>
        </p:txBody>
      </p:sp>
    </p:spTree>
    <p:extLst>
      <p:ext uri="{BB962C8B-B14F-4D97-AF65-F5344CB8AC3E}">
        <p14:creationId xmlns:p14="http://schemas.microsoft.com/office/powerpoint/2010/main" val="3383293967"/>
      </p:ext>
    </p:extLst>
  </p:cSld>
  <p:clrMapOvr>
    <a:masterClrMapping/>
  </p:clrMapOvr>
  <p:transition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INDUCTION PROGRAMME FOR FRESHERS (SESSION  2025-2026)</a:t>
            </a:r>
            <a:endParaRPr lang="en-US" dirty="0"/>
          </a:p>
        </p:txBody>
      </p:sp>
      <p:pic>
        <p:nvPicPr>
          <p:cNvPr id="4" name="Content Placeholder 3"/>
          <p:cNvPicPr>
            <a:picLocks noGrp="1" noChangeAspect="1"/>
          </p:cNvPicPr>
          <p:nvPr>
            <p:ph idx="1"/>
          </p:nvPr>
        </p:nvPicPr>
        <p:blipFill>
          <a:blip r:embed="rId2"/>
          <a:stretch>
            <a:fillRect/>
          </a:stretch>
        </p:blipFill>
        <p:spPr>
          <a:xfrm>
            <a:off x="685801" y="1524000"/>
            <a:ext cx="4190999" cy="4343400"/>
          </a:xfrm>
          <a:prstGeom prst="rect">
            <a:avLst/>
          </a:prstGeom>
        </p:spPr>
      </p:pic>
      <p:pic>
        <p:nvPicPr>
          <p:cNvPr id="6" name="Picture 5"/>
          <p:cNvPicPr>
            <a:picLocks noChangeAspect="1"/>
          </p:cNvPicPr>
          <p:nvPr/>
        </p:nvPicPr>
        <p:blipFill>
          <a:blip r:embed="rId3"/>
          <a:stretch>
            <a:fillRect/>
          </a:stretch>
        </p:blipFill>
        <p:spPr>
          <a:xfrm>
            <a:off x="4876800" y="1528948"/>
            <a:ext cx="4114800" cy="4338452"/>
          </a:xfrm>
          <a:prstGeom prst="rect">
            <a:avLst/>
          </a:prstGeom>
        </p:spPr>
      </p:pic>
    </p:spTree>
    <p:extLst>
      <p:ext uri="{BB962C8B-B14F-4D97-AF65-F5344CB8AC3E}">
        <p14:creationId xmlns:p14="http://schemas.microsoft.com/office/powerpoint/2010/main" val="3240726693"/>
      </p:ext>
    </p:extLst>
  </p:cSld>
  <p:clrMapOvr>
    <a:masterClrMapping/>
  </p:clrMapOvr>
  <p:transition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rgbClr val="002060"/>
                </a:solidFill>
              </a:rPr>
              <a:t>STREAMWISE COLLECTION OF</a:t>
            </a:r>
            <a:br>
              <a:rPr lang="en-US" sz="4800" b="1" dirty="0" smtClean="0">
                <a:solidFill>
                  <a:srgbClr val="002060"/>
                </a:solidFill>
              </a:rPr>
            </a:br>
            <a:r>
              <a:rPr lang="en-US" sz="4800" b="1" dirty="0" smtClean="0">
                <a:solidFill>
                  <a:srgbClr val="002060"/>
                </a:solidFill>
              </a:rPr>
              <a:t> CEC LIBRARY</a:t>
            </a:r>
            <a:endParaRPr lang="en-US" sz="4800" b="1" dirty="0">
              <a:solidFill>
                <a:srgbClr val="002060"/>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69068540"/>
              </p:ext>
            </p:extLst>
          </p:nvPr>
        </p:nvGraphicFramePr>
        <p:xfrm>
          <a:off x="457200" y="1600200"/>
          <a:ext cx="8229600"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3610249"/>
      </p:ext>
    </p:extLst>
  </p:cSld>
  <p:clrMapOvr>
    <a:masterClrMapping/>
  </p:clrMapOvr>
  <p:transition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33968068"/>
              </p:ext>
            </p:extLst>
          </p:nvPr>
        </p:nvGraphicFramePr>
        <p:xfrm>
          <a:off x="457198" y="152401"/>
          <a:ext cx="8382001" cy="6088380"/>
        </p:xfrm>
        <a:graphic>
          <a:graphicData uri="http://schemas.openxmlformats.org/drawingml/2006/table">
            <a:tbl>
              <a:tblPr firstRow="1" firstCol="1" bandRow="1">
                <a:tableStyleId>{5C22544A-7EE6-4342-B048-85BDC9FD1C3A}</a:tableStyleId>
              </a:tblPr>
              <a:tblGrid>
                <a:gridCol w="983515">
                  <a:extLst>
                    <a:ext uri="{9D8B030D-6E8A-4147-A177-3AD203B41FA5}">
                      <a16:colId xmlns:a16="http://schemas.microsoft.com/office/drawing/2014/main" val="3205385738"/>
                    </a:ext>
                  </a:extLst>
                </a:gridCol>
                <a:gridCol w="1882135">
                  <a:extLst>
                    <a:ext uri="{9D8B030D-6E8A-4147-A177-3AD203B41FA5}">
                      <a16:colId xmlns:a16="http://schemas.microsoft.com/office/drawing/2014/main" val="2626452624"/>
                    </a:ext>
                  </a:extLst>
                </a:gridCol>
                <a:gridCol w="1576875">
                  <a:extLst>
                    <a:ext uri="{9D8B030D-6E8A-4147-A177-3AD203B41FA5}">
                      <a16:colId xmlns:a16="http://schemas.microsoft.com/office/drawing/2014/main" val="1444617209"/>
                    </a:ext>
                  </a:extLst>
                </a:gridCol>
                <a:gridCol w="3939476">
                  <a:extLst>
                    <a:ext uri="{9D8B030D-6E8A-4147-A177-3AD203B41FA5}">
                      <a16:colId xmlns:a16="http://schemas.microsoft.com/office/drawing/2014/main" val="4015189331"/>
                    </a:ext>
                  </a:extLst>
                </a:gridCol>
              </a:tblGrid>
              <a:tr h="988226">
                <a:tc gridSpan="4">
                  <a:txBody>
                    <a:bodyPr/>
                    <a:lstStyle/>
                    <a:p>
                      <a:pPr marL="0" marR="0" algn="ctr">
                        <a:lnSpc>
                          <a:spcPct val="150000"/>
                        </a:lnSpc>
                        <a:spcBef>
                          <a:spcPts val="0"/>
                        </a:spcBef>
                        <a:spcAft>
                          <a:spcPts val="0"/>
                        </a:spcAft>
                      </a:pPr>
                      <a:r>
                        <a:rPr lang="en-US" sz="4400" dirty="0">
                          <a:effectLst/>
                        </a:rPr>
                        <a:t>LOCATION OF BOOKS IN LIBRARY</a:t>
                      </a:r>
                      <a:endParaRPr lang="en-US" sz="4400" dirty="0">
                        <a:effectLst/>
                        <a:latin typeface="Calibri" panose="020F0502020204030204" pitchFamily="34" charset="0"/>
                        <a:ea typeface="SimSun" panose="02010600030101010101" pitchFamily="2" charset="-122"/>
                      </a:endParaRPr>
                    </a:p>
                  </a:txBody>
                  <a:tcPr marL="47591" marR="47591"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032476"/>
                  </a:ext>
                </a:extLst>
              </a:tr>
              <a:tr h="338110">
                <a:tc>
                  <a:txBody>
                    <a:bodyPr/>
                    <a:lstStyle/>
                    <a:p>
                      <a:pPr marL="0" marR="0" algn="ctr">
                        <a:lnSpc>
                          <a:spcPct val="115000"/>
                        </a:lnSpc>
                        <a:spcBef>
                          <a:spcPts val="0"/>
                        </a:spcBef>
                        <a:spcAft>
                          <a:spcPts val="0"/>
                        </a:spcAft>
                      </a:pPr>
                      <a:r>
                        <a:rPr lang="en-US" sz="2000" b="1" dirty="0">
                          <a:effectLst/>
                        </a:rPr>
                        <a:t>SR NO.</a:t>
                      </a:r>
                      <a:endParaRPr lang="en-US" sz="2000" b="1" dirty="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dirty="0">
                          <a:effectLst/>
                        </a:rPr>
                        <a:t>BOOKCASE NO.</a:t>
                      </a:r>
                      <a:endParaRPr lang="en-US" sz="2000" b="1" dirty="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nSpc>
                          <a:spcPct val="115000"/>
                        </a:lnSpc>
                        <a:spcBef>
                          <a:spcPts val="0"/>
                        </a:spcBef>
                        <a:spcAft>
                          <a:spcPts val="0"/>
                        </a:spcAft>
                      </a:pPr>
                      <a:r>
                        <a:rPr lang="en-US" sz="2000" b="1" dirty="0">
                          <a:effectLst/>
                        </a:rPr>
                        <a:t>FLOOR</a:t>
                      </a:r>
                      <a:endParaRPr lang="en-US" sz="2000" b="1" dirty="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dirty="0">
                          <a:effectLst/>
                        </a:rPr>
                        <a:t>SUBJECT/STREAM</a:t>
                      </a:r>
                      <a:endParaRPr lang="en-US" sz="2000" b="1" dirty="0">
                        <a:effectLst/>
                        <a:latin typeface="Calibri" panose="020F0502020204030204" pitchFamily="34" charset="0"/>
                        <a:ea typeface="SimSun" panose="02010600030101010101" pitchFamily="2" charset="-122"/>
                      </a:endParaRPr>
                    </a:p>
                  </a:txBody>
                  <a:tcPr marL="47591" marR="47591" marT="0" marB="0" anchor="b"/>
                </a:tc>
                <a:extLst>
                  <a:ext uri="{0D108BD9-81ED-4DB2-BD59-A6C34878D82A}">
                    <a16:rowId xmlns:a16="http://schemas.microsoft.com/office/drawing/2014/main" val="3778000592"/>
                  </a:ext>
                </a:extLst>
              </a:tr>
              <a:tr h="324168">
                <a:tc>
                  <a:txBody>
                    <a:bodyPr/>
                    <a:lstStyle/>
                    <a:p>
                      <a:pPr marL="0" marR="0" algn="ctr">
                        <a:lnSpc>
                          <a:spcPct val="115000"/>
                        </a:lnSpc>
                        <a:spcBef>
                          <a:spcPts val="0"/>
                        </a:spcBef>
                        <a:spcAft>
                          <a:spcPts val="0"/>
                        </a:spcAft>
                      </a:pPr>
                      <a:r>
                        <a:rPr lang="en-US" sz="2000" dirty="0">
                          <a:effectLst/>
                        </a:rPr>
                        <a:t>1</a:t>
                      </a:r>
                      <a:endParaRPr lang="en-US" sz="2000" dirty="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TO XIII</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REFERENCE SECTION</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3661620409"/>
                  </a:ext>
                </a:extLst>
              </a:tr>
              <a:tr h="344382">
                <a:tc>
                  <a:txBody>
                    <a:bodyPr/>
                    <a:lstStyle/>
                    <a:p>
                      <a:pPr marL="0" marR="0" algn="ctr">
                        <a:lnSpc>
                          <a:spcPct val="115000"/>
                        </a:lnSpc>
                        <a:spcBef>
                          <a:spcPts val="0"/>
                        </a:spcBef>
                        <a:spcAft>
                          <a:spcPts val="0"/>
                        </a:spcAft>
                      </a:pPr>
                      <a:r>
                        <a:rPr lang="en-US" sz="2000">
                          <a:effectLst/>
                        </a:rPr>
                        <a:t>2</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TO 12</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MATHS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496615219"/>
                  </a:ext>
                </a:extLst>
              </a:tr>
              <a:tr h="324168">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 TO 50</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ECE</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358141254"/>
                  </a:ext>
                </a:extLst>
              </a:tr>
              <a:tr h="344382">
                <a:tc>
                  <a:txBody>
                    <a:bodyPr/>
                    <a:lstStyle/>
                    <a:p>
                      <a:pPr marL="0" marR="0" algn="ctr">
                        <a:lnSpc>
                          <a:spcPct val="115000"/>
                        </a:lnSpc>
                        <a:spcBef>
                          <a:spcPts val="0"/>
                        </a:spcBef>
                        <a:spcAft>
                          <a:spcPts val="0"/>
                        </a:spcAft>
                      </a:pPr>
                      <a:r>
                        <a:rPr lang="en-US" sz="2000">
                          <a:effectLst/>
                        </a:rPr>
                        <a:t>4</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51 TO 52</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GENERAL BOOKS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4174849470"/>
                  </a:ext>
                </a:extLst>
              </a:tr>
              <a:tr h="324168">
                <a:tc>
                  <a:txBody>
                    <a:bodyPr/>
                    <a:lstStyle/>
                    <a:p>
                      <a:pPr marL="0" marR="0" algn="ctr">
                        <a:lnSpc>
                          <a:spcPct val="115000"/>
                        </a:lnSpc>
                        <a:spcBef>
                          <a:spcPts val="0"/>
                        </a:spcBef>
                        <a:spcAft>
                          <a:spcPts val="0"/>
                        </a:spcAft>
                      </a:pPr>
                      <a:r>
                        <a:rPr lang="en-US" sz="2000">
                          <a:effectLst/>
                        </a:rPr>
                        <a:t>5</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53 TO 56</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PHYSICS /CHEMISTRY</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3512169756"/>
                  </a:ext>
                </a:extLst>
              </a:tr>
              <a:tr h="344382">
                <a:tc>
                  <a:txBody>
                    <a:bodyPr/>
                    <a:lstStyle/>
                    <a:p>
                      <a:pPr marL="0" marR="0" algn="ctr">
                        <a:lnSpc>
                          <a:spcPct val="115000"/>
                        </a:lnSpc>
                        <a:spcBef>
                          <a:spcPts val="0"/>
                        </a:spcBef>
                        <a:spcAft>
                          <a:spcPts val="0"/>
                        </a:spcAft>
                      </a:pPr>
                      <a:r>
                        <a:rPr lang="en-US" sz="2000">
                          <a:effectLst/>
                        </a:rPr>
                        <a:t>6</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C1 TO C4</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COMPETITION BOOKS</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968240706"/>
                  </a:ext>
                </a:extLst>
              </a:tr>
              <a:tr h="324168">
                <a:tc>
                  <a:txBody>
                    <a:bodyPr/>
                    <a:lstStyle/>
                    <a:p>
                      <a:pPr marL="0" marR="0" algn="ctr">
                        <a:lnSpc>
                          <a:spcPct val="115000"/>
                        </a:lnSpc>
                        <a:spcBef>
                          <a:spcPts val="0"/>
                        </a:spcBef>
                        <a:spcAft>
                          <a:spcPts val="0"/>
                        </a:spcAft>
                      </a:pPr>
                      <a:r>
                        <a:rPr lang="en-US" sz="2000">
                          <a:effectLst/>
                        </a:rPr>
                        <a:t>7</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 TO 62</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BOOK BANK</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470486626"/>
                  </a:ext>
                </a:extLst>
              </a:tr>
              <a:tr h="344382">
                <a:tc>
                  <a:txBody>
                    <a:bodyPr/>
                    <a:lstStyle/>
                    <a:p>
                      <a:pPr marL="0" marR="0" algn="ctr">
                        <a:lnSpc>
                          <a:spcPct val="115000"/>
                        </a:lnSpc>
                        <a:spcBef>
                          <a:spcPts val="0"/>
                        </a:spcBef>
                        <a:spcAft>
                          <a:spcPts val="0"/>
                        </a:spcAft>
                      </a:pPr>
                      <a:r>
                        <a:rPr lang="en-US" sz="2000">
                          <a:effectLst/>
                        </a:rPr>
                        <a:t>8</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63</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RARE BOOKS</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710269643"/>
                  </a:ext>
                </a:extLst>
              </a:tr>
              <a:tr h="324168">
                <a:tc>
                  <a:txBody>
                    <a:bodyPr/>
                    <a:lstStyle/>
                    <a:p>
                      <a:pPr marL="0" marR="0" algn="ctr">
                        <a:lnSpc>
                          <a:spcPct val="115000"/>
                        </a:lnSpc>
                        <a:spcBef>
                          <a:spcPts val="0"/>
                        </a:spcBef>
                        <a:spcAft>
                          <a:spcPts val="0"/>
                        </a:spcAft>
                      </a:pPr>
                      <a:r>
                        <a:rPr lang="en-US" sz="2000">
                          <a:effectLst/>
                        </a:rPr>
                        <a:t>9</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64</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ENVIRONMENT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730220193"/>
                  </a:ext>
                </a:extLst>
              </a:tr>
              <a:tr h="378820">
                <a:tc>
                  <a:txBody>
                    <a:bodyPr/>
                    <a:lstStyle/>
                    <a:p>
                      <a:pPr marL="0" marR="0" algn="ctr">
                        <a:lnSpc>
                          <a:spcPct val="115000"/>
                        </a:lnSpc>
                        <a:spcBef>
                          <a:spcPts val="0"/>
                        </a:spcBef>
                        <a:spcAft>
                          <a:spcPts val="0"/>
                        </a:spcAft>
                      </a:pPr>
                      <a:r>
                        <a:rPr lang="en-US" sz="2000">
                          <a:effectLst/>
                        </a:rPr>
                        <a:t>10</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65 TO 99</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MECHANICAL</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081567817"/>
                  </a:ext>
                </a:extLst>
              </a:tr>
              <a:tr h="356609">
                <a:tc>
                  <a:txBody>
                    <a:bodyPr/>
                    <a:lstStyle/>
                    <a:p>
                      <a:pPr marL="0" marR="0" algn="ctr">
                        <a:lnSpc>
                          <a:spcPct val="115000"/>
                        </a:lnSpc>
                        <a:spcBef>
                          <a:spcPts val="0"/>
                        </a:spcBef>
                        <a:spcAft>
                          <a:spcPts val="0"/>
                        </a:spcAft>
                      </a:pPr>
                      <a:r>
                        <a:rPr lang="en-US" sz="2000">
                          <a:effectLst/>
                        </a:rPr>
                        <a:t>11</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TO 153</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COMPUTER</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682991661"/>
                  </a:ext>
                </a:extLst>
              </a:tr>
              <a:tr h="378820">
                <a:tc>
                  <a:txBody>
                    <a:bodyPr/>
                    <a:lstStyle/>
                    <a:p>
                      <a:pPr marL="0" marR="0" algn="ctr">
                        <a:lnSpc>
                          <a:spcPct val="115000"/>
                        </a:lnSpc>
                        <a:spcBef>
                          <a:spcPts val="0"/>
                        </a:spcBef>
                        <a:spcAft>
                          <a:spcPts val="0"/>
                        </a:spcAft>
                      </a:pPr>
                      <a:r>
                        <a:rPr lang="en-US" sz="2000">
                          <a:effectLst/>
                        </a:rPr>
                        <a:t>12</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154 TO 172</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PG COURSES</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3060288874"/>
                  </a:ext>
                </a:extLst>
              </a:tr>
              <a:tr h="356609">
                <a:tc>
                  <a:txBody>
                    <a:bodyPr/>
                    <a:lstStyle/>
                    <a:p>
                      <a:pPr marL="0" marR="0" algn="ctr">
                        <a:lnSpc>
                          <a:spcPct val="115000"/>
                        </a:lnSpc>
                        <a:spcBef>
                          <a:spcPts val="0"/>
                        </a:spcBef>
                        <a:spcAft>
                          <a:spcPts val="0"/>
                        </a:spcAft>
                      </a:pPr>
                      <a:r>
                        <a:rPr lang="en-US" sz="2000">
                          <a:effectLst/>
                        </a:rPr>
                        <a:t>13</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173 TO 175</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 </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660643983"/>
                  </a:ext>
                </a:extLst>
              </a:tr>
            </a:tbl>
          </a:graphicData>
        </a:graphic>
      </p:graphicFrame>
    </p:spTree>
    <p:extLst>
      <p:ext uri="{BB962C8B-B14F-4D97-AF65-F5344CB8AC3E}">
        <p14:creationId xmlns:p14="http://schemas.microsoft.com/office/powerpoint/2010/main" val="1741500875"/>
      </p:ext>
    </p:extLst>
  </p:cSld>
  <p:clrMapOvr>
    <a:masterClrMapping/>
  </p:clrMapOvr>
  <p:transition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latin typeface="Algerian" panose="04020705040A02060702" pitchFamily="82" charset="0"/>
              </a:rPr>
              <a:t>DISPLAY OF NEW ARRIVA</a:t>
            </a:r>
            <a:r>
              <a:rPr lang="en-US" dirty="0" smtClean="0">
                <a:solidFill>
                  <a:srgbClr val="C00000"/>
                </a:solidFill>
              </a:rPr>
              <a:t>LS </a:t>
            </a:r>
            <a:endParaRPr lang="en-US" dirty="0">
              <a:solidFill>
                <a:srgbClr val="C00000"/>
              </a:solidFill>
            </a:endParaRPr>
          </a:p>
        </p:txBody>
      </p:sp>
      <p:pic>
        <p:nvPicPr>
          <p:cNvPr id="4" name="Content Placeholder 3" descr="C:\Users\Admin\Downloads\DSC_4001 (1).JPG"/>
          <p:cNvPicPr>
            <a:picLocks noGrp="1"/>
          </p:cNvPicPr>
          <p:nvPr>
            <p:ph idx="1"/>
          </p:nvPr>
        </p:nvPicPr>
        <p:blipFill>
          <a:blip r:embed="rId2" cstate="print"/>
          <a:stretch>
            <a:fillRect/>
          </a:stretch>
        </p:blipFill>
        <p:spPr>
          <a:xfrm>
            <a:off x="457200" y="1417638"/>
            <a:ext cx="8229600" cy="4754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8186965"/>
      </p:ext>
    </p:extLst>
  </p:cSld>
  <p:clrMapOvr>
    <a:masterClrMapping/>
  </p:clrMapOvr>
  <p:transition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solidFill>
                  <a:srgbClr val="7030A0"/>
                </a:solidFill>
                <a:latin typeface="Algerian" panose="04020705040A02060702" pitchFamily="82" charset="0"/>
              </a:rPr>
              <a:t>NEW ARRIVALS – YEAR 2025-26</a:t>
            </a:r>
            <a:endParaRPr lang="en-US" b="1" dirty="0">
              <a:solidFill>
                <a:srgbClr val="7030A0"/>
              </a:solidFill>
              <a:latin typeface="Algerian" panose="04020705040A02060702" pitchFamily="8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96802053"/>
              </p:ext>
            </p:extLst>
          </p:nvPr>
        </p:nvGraphicFramePr>
        <p:xfrm>
          <a:off x="457199" y="914399"/>
          <a:ext cx="8229598" cy="5726197"/>
        </p:xfrm>
        <a:graphic>
          <a:graphicData uri="http://schemas.openxmlformats.org/drawingml/2006/table">
            <a:tbl>
              <a:tblPr>
                <a:tableStyleId>{5C22544A-7EE6-4342-B048-85BDC9FD1C3A}</a:tableStyleId>
              </a:tblPr>
              <a:tblGrid>
                <a:gridCol w="914401">
                  <a:extLst>
                    <a:ext uri="{9D8B030D-6E8A-4147-A177-3AD203B41FA5}">
                      <a16:colId xmlns:a16="http://schemas.microsoft.com/office/drawing/2014/main" val="581213131"/>
                    </a:ext>
                  </a:extLst>
                </a:gridCol>
                <a:gridCol w="1143000">
                  <a:extLst>
                    <a:ext uri="{9D8B030D-6E8A-4147-A177-3AD203B41FA5}">
                      <a16:colId xmlns:a16="http://schemas.microsoft.com/office/drawing/2014/main" val="3679031928"/>
                    </a:ext>
                  </a:extLst>
                </a:gridCol>
                <a:gridCol w="4048061">
                  <a:extLst>
                    <a:ext uri="{9D8B030D-6E8A-4147-A177-3AD203B41FA5}">
                      <a16:colId xmlns:a16="http://schemas.microsoft.com/office/drawing/2014/main" val="812282164"/>
                    </a:ext>
                  </a:extLst>
                </a:gridCol>
                <a:gridCol w="1449142">
                  <a:extLst>
                    <a:ext uri="{9D8B030D-6E8A-4147-A177-3AD203B41FA5}">
                      <a16:colId xmlns:a16="http://schemas.microsoft.com/office/drawing/2014/main" val="1084420137"/>
                    </a:ext>
                  </a:extLst>
                </a:gridCol>
                <a:gridCol w="674994">
                  <a:extLst>
                    <a:ext uri="{9D8B030D-6E8A-4147-A177-3AD203B41FA5}">
                      <a16:colId xmlns:a16="http://schemas.microsoft.com/office/drawing/2014/main" val="905219216"/>
                    </a:ext>
                  </a:extLst>
                </a:gridCol>
              </a:tblGrid>
              <a:tr h="546409">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ACCESSION NUMBER</a:t>
                      </a:r>
                      <a:endParaRPr lang="en-US" sz="1100"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CALL NO.</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TITLE</a:t>
                      </a:r>
                      <a:endParaRPr lang="en-US" sz="1100"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AUTHOR</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4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COPIES</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667154327"/>
                  </a:ext>
                </a:extLst>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EC42088-EC42097</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510  N237S</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SPECTRUM DISCRETE MATHEMATICS</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NARULA,RAJESH KUMAR</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6273406"/>
                  </a:ext>
                </a:extLst>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EC42098-EC42107</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004.22  S782C</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COMPUTER ORGANIZATION AND ARCHITECTURE</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STALLINGS,WILLIAM</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7005280"/>
                  </a:ext>
                </a:extLst>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EC42108-EC42111</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030  M181G</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GATE 2026 : COMPUTER SCIENCE AND INFORMATION TECHNOLOGY</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MADE EASY PUBLICATIONS</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819149"/>
                  </a:ext>
                </a:extLst>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EC42112-EC42117</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004.6782  E69C</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CLOUD COMPUTING</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ERL,THOMAS</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6</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5273897"/>
                  </a:ext>
                </a:extLst>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EC42118-EC42122</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170  G273F</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FOUNDATION COURSE IN HUMAN VALUES AND PROFESSIONAL ETHICS</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GAUR,R.R.</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0194945"/>
                  </a:ext>
                </a:extLst>
              </a:tr>
              <a:tr h="29673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EC42123</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005.133  N147P</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C # AND . NET</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NAGEL, CHRISTIAN</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4683362"/>
                  </a:ext>
                </a:extLst>
              </a:tr>
              <a:tr h="39212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EC42124-EC42163</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515.15  T454C</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CALCULUS AND ANALYTIC GEOMETRY</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THOMAS,G. </a:t>
                      </a: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 AND FINNERY,ROSS L.</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40</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8566496"/>
                  </a:ext>
                </a:extLst>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EC42164-EC42168</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030  A266O</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OBJECTIVE GENERAL ENGLISH</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AGGARWAL,R.S.</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6282346"/>
                  </a:ext>
                </a:extLst>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EC42169-EC42193</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005.133  S531P</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PROGRAMMING IN PYTHON</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SHARMA,POOJA</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25</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1186"/>
                  </a:ext>
                </a:extLst>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EC42194-EC42203</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005.133  R214C</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CORE PYTHON PROGRAMMING</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RAO,NAGESWARA R.</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0088956"/>
                  </a:ext>
                </a:extLst>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EC42204-EC42208</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006.3  R961A</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ARTIFICIAL INTELLIGENCE : MODERN APPROACH</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RUSSELL,STUART</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2980199"/>
                  </a:ext>
                </a:extLst>
              </a:tr>
              <a:tr h="408266">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EC42209-EC42210</a:t>
                      </a:r>
                      <a:endParaRPr lang="en-US" sz="1100"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005.13  L255R</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 FOR EVERYONE</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LANDER,JARED P.</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8459769"/>
                  </a:ext>
                </a:extLst>
              </a:tr>
              <a:tr h="408266">
                <a:tc>
                  <a:txBody>
                    <a:bodyPr/>
                    <a:lstStyle/>
                    <a:p>
                      <a:pPr marL="0" marR="0" algn="ctr">
                        <a:lnSpc>
                          <a:spcPct val="107000"/>
                        </a:lnSpc>
                        <a:spcBef>
                          <a:spcPts val="0"/>
                        </a:spcBef>
                        <a:spcAft>
                          <a:spcPts val="0"/>
                        </a:spcAft>
                      </a:pPr>
                      <a:r>
                        <a:rPr lang="en-US" sz="1200" dirty="0">
                          <a:solidFill>
                            <a:schemeClr val="tx1"/>
                          </a:solidFill>
                          <a:effectLst/>
                        </a:rPr>
                        <a:t>EC42211-EC42220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rPr>
                        <a:t>004.22  M285C</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rPr>
                        <a:t>COMPUTER SYSTEM ARCHITECTURE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rPr>
                        <a:t>MANO,MORRIS M.</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rPr>
                        <a:t>10</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0056130"/>
                  </a:ext>
                </a:extLst>
              </a:tr>
            </a:tbl>
          </a:graphicData>
        </a:graphic>
      </p:graphicFrame>
    </p:spTree>
    <p:extLst>
      <p:ext uri="{BB962C8B-B14F-4D97-AF65-F5344CB8AC3E}">
        <p14:creationId xmlns:p14="http://schemas.microsoft.com/office/powerpoint/2010/main" val="1930524344"/>
      </p:ext>
    </p:extLst>
  </p:cSld>
  <p:clrMapOvr>
    <a:masterClrMapping/>
  </p:clrMapOvr>
  <p:transition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94251421"/>
              </p:ext>
            </p:extLst>
          </p:nvPr>
        </p:nvGraphicFramePr>
        <p:xfrm>
          <a:off x="152401" y="228607"/>
          <a:ext cx="8763000" cy="6458331"/>
        </p:xfrm>
        <a:graphic>
          <a:graphicData uri="http://schemas.openxmlformats.org/drawingml/2006/table">
            <a:tbl>
              <a:tblPr firstRow="1" firstCol="1" bandRow="1">
                <a:tableStyleId>{5C22544A-7EE6-4342-B048-85BDC9FD1C3A}</a:tableStyleId>
              </a:tblPr>
              <a:tblGrid>
                <a:gridCol w="762000">
                  <a:extLst>
                    <a:ext uri="{9D8B030D-6E8A-4147-A177-3AD203B41FA5}">
                      <a16:colId xmlns:a16="http://schemas.microsoft.com/office/drawing/2014/main" val="4179758858"/>
                    </a:ext>
                  </a:extLst>
                </a:gridCol>
                <a:gridCol w="762000">
                  <a:extLst>
                    <a:ext uri="{9D8B030D-6E8A-4147-A177-3AD203B41FA5}">
                      <a16:colId xmlns:a16="http://schemas.microsoft.com/office/drawing/2014/main" val="3793458737"/>
                    </a:ext>
                  </a:extLst>
                </a:gridCol>
                <a:gridCol w="4724401">
                  <a:extLst>
                    <a:ext uri="{9D8B030D-6E8A-4147-A177-3AD203B41FA5}">
                      <a16:colId xmlns:a16="http://schemas.microsoft.com/office/drawing/2014/main" val="4083045308"/>
                    </a:ext>
                  </a:extLst>
                </a:gridCol>
                <a:gridCol w="1752600">
                  <a:extLst>
                    <a:ext uri="{9D8B030D-6E8A-4147-A177-3AD203B41FA5}">
                      <a16:colId xmlns:a16="http://schemas.microsoft.com/office/drawing/2014/main" val="2760137043"/>
                    </a:ext>
                  </a:extLst>
                </a:gridCol>
                <a:gridCol w="761999">
                  <a:extLst>
                    <a:ext uri="{9D8B030D-6E8A-4147-A177-3AD203B41FA5}">
                      <a16:colId xmlns:a16="http://schemas.microsoft.com/office/drawing/2014/main" val="2192534359"/>
                    </a:ext>
                  </a:extLst>
                </a:gridCol>
              </a:tblGrid>
              <a:tr h="378690">
                <a:tc>
                  <a:txBody>
                    <a:bodyPr/>
                    <a:lstStyle/>
                    <a:p>
                      <a:pPr marL="0" marR="0" algn="ctr">
                        <a:lnSpc>
                          <a:spcPct val="107000"/>
                        </a:lnSpc>
                        <a:spcBef>
                          <a:spcPts val="0"/>
                        </a:spcBef>
                        <a:spcAft>
                          <a:spcPts val="0"/>
                        </a:spcAft>
                      </a:pPr>
                      <a:r>
                        <a:rPr lang="en-US" sz="1200" dirty="0">
                          <a:solidFill>
                            <a:schemeClr val="tx1"/>
                          </a:solidFill>
                          <a:effectLst/>
                        </a:rPr>
                        <a:t>EC42221-EC42222</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005.43  S582O</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OPERATING SYSTEM CONCEPTS</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SILBERSCHATZ,ABRAHAM</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2</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2798607823"/>
                  </a:ext>
                </a:extLst>
              </a:tr>
              <a:tr h="378690">
                <a:tc>
                  <a:txBody>
                    <a:bodyPr/>
                    <a:lstStyle/>
                    <a:p>
                      <a:pPr marL="0" marR="0" algn="ctr">
                        <a:lnSpc>
                          <a:spcPct val="107000"/>
                        </a:lnSpc>
                        <a:spcBef>
                          <a:spcPts val="0"/>
                        </a:spcBef>
                        <a:spcAft>
                          <a:spcPts val="0"/>
                        </a:spcAft>
                      </a:pPr>
                      <a:r>
                        <a:rPr lang="en-US" sz="1200" dirty="0">
                          <a:solidFill>
                            <a:schemeClr val="tx1"/>
                          </a:solidFill>
                          <a:effectLst/>
                        </a:rPr>
                        <a:t>EC42223-EC42224</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005.13  C811I</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INTRODUCTION TO ALGORITHMS</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COREMEN,THOMAS H.</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2</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1907641991"/>
                  </a:ext>
                </a:extLst>
              </a:tr>
              <a:tr h="378690">
                <a:tc>
                  <a:txBody>
                    <a:bodyPr/>
                    <a:lstStyle/>
                    <a:p>
                      <a:pPr marL="0" marR="0" algn="ctr">
                        <a:lnSpc>
                          <a:spcPct val="107000"/>
                        </a:lnSpc>
                        <a:spcBef>
                          <a:spcPts val="0"/>
                        </a:spcBef>
                        <a:spcAft>
                          <a:spcPts val="0"/>
                        </a:spcAft>
                      </a:pPr>
                      <a:r>
                        <a:rPr lang="en-US" sz="1200" dirty="0">
                          <a:solidFill>
                            <a:schemeClr val="tx1"/>
                          </a:solidFill>
                          <a:effectLst/>
                        </a:rPr>
                        <a:t>EC42225-EC42227</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005  G577C</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CYBER SECURITY</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GODBOLE,NINA AND BELAPURE,SUMIT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3</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959157185"/>
                  </a:ext>
                </a:extLst>
              </a:tr>
              <a:tr h="378690">
                <a:tc>
                  <a:txBody>
                    <a:bodyPr/>
                    <a:lstStyle/>
                    <a:p>
                      <a:pPr marL="0" marR="0" algn="ctr">
                        <a:lnSpc>
                          <a:spcPct val="107000"/>
                        </a:lnSpc>
                        <a:spcBef>
                          <a:spcPts val="0"/>
                        </a:spcBef>
                        <a:spcAft>
                          <a:spcPts val="0"/>
                        </a:spcAft>
                      </a:pPr>
                      <a:r>
                        <a:rPr lang="en-US" sz="1200" dirty="0">
                          <a:solidFill>
                            <a:schemeClr val="tx1"/>
                          </a:solidFill>
                          <a:effectLst/>
                        </a:rPr>
                        <a:t>EC42228</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006.31  G377H</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HANDS ON MACHINE LEARNING WITH SCIKIT-LEARN, KERAS, AND TENSORFLOW</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GERON,AUSCLIEN</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3854465710"/>
                  </a:ext>
                </a:extLst>
              </a:tr>
              <a:tr h="378690">
                <a:tc>
                  <a:txBody>
                    <a:bodyPr/>
                    <a:lstStyle/>
                    <a:p>
                      <a:pPr marL="0" marR="0" algn="ctr">
                        <a:lnSpc>
                          <a:spcPct val="107000"/>
                        </a:lnSpc>
                        <a:spcBef>
                          <a:spcPts val="0"/>
                        </a:spcBef>
                        <a:spcAft>
                          <a:spcPts val="0"/>
                        </a:spcAft>
                      </a:pPr>
                      <a:r>
                        <a:rPr lang="en-US" sz="1200" dirty="0">
                          <a:solidFill>
                            <a:schemeClr val="tx1"/>
                          </a:solidFill>
                          <a:effectLst/>
                        </a:rPr>
                        <a:t>EC42229-EC42238</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170  G273F</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FOUNDATION COURSE IN HUMAN VALUES AND PROFESSIONAL ETHICS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GAUR,RR</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10</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1829675235"/>
                  </a:ext>
                </a:extLst>
              </a:tr>
              <a:tr h="378690">
                <a:tc>
                  <a:txBody>
                    <a:bodyPr/>
                    <a:lstStyle/>
                    <a:p>
                      <a:pPr marL="0" marR="0" algn="ctr">
                        <a:lnSpc>
                          <a:spcPct val="107000"/>
                        </a:lnSpc>
                        <a:spcBef>
                          <a:spcPts val="0"/>
                        </a:spcBef>
                        <a:spcAft>
                          <a:spcPts val="0"/>
                        </a:spcAft>
                      </a:pPr>
                      <a:r>
                        <a:rPr lang="en-US" sz="1200" dirty="0">
                          <a:solidFill>
                            <a:schemeClr val="tx1"/>
                          </a:solidFill>
                          <a:effectLst/>
                        </a:rPr>
                        <a:t>EC42239-EC42243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005.8  S782C</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CRYPTOGRAPHY AND NETWORK SECURITY</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STALLINGS,WILLIAM</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5</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1228371103"/>
                  </a:ext>
                </a:extLst>
              </a:tr>
              <a:tr h="378690">
                <a:tc>
                  <a:txBody>
                    <a:bodyPr/>
                    <a:lstStyle/>
                    <a:p>
                      <a:pPr marL="0" marR="0" algn="ctr">
                        <a:lnSpc>
                          <a:spcPct val="107000"/>
                        </a:lnSpc>
                        <a:spcBef>
                          <a:spcPts val="0"/>
                        </a:spcBef>
                        <a:spcAft>
                          <a:spcPts val="0"/>
                        </a:spcAft>
                      </a:pPr>
                      <a:r>
                        <a:rPr lang="en-US" sz="1200" dirty="0">
                          <a:solidFill>
                            <a:schemeClr val="tx1"/>
                          </a:solidFill>
                          <a:effectLst/>
                        </a:rPr>
                        <a:t>EC42244-EC42248</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004.678  H874S</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SECURITY AND PRIVACY IN INTERNET OF THINGS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HU,FEI</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5</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4279631719"/>
                  </a:ext>
                </a:extLst>
              </a:tr>
              <a:tr h="378690">
                <a:tc>
                  <a:txBody>
                    <a:bodyPr/>
                    <a:lstStyle/>
                    <a:p>
                      <a:pPr marL="0" marR="0" algn="ctr">
                        <a:lnSpc>
                          <a:spcPct val="107000"/>
                        </a:lnSpc>
                        <a:spcBef>
                          <a:spcPts val="0"/>
                        </a:spcBef>
                        <a:spcAft>
                          <a:spcPts val="0"/>
                        </a:spcAft>
                      </a:pPr>
                      <a:r>
                        <a:rPr lang="en-US" sz="1200" dirty="0">
                          <a:solidFill>
                            <a:schemeClr val="tx1"/>
                          </a:solidFill>
                          <a:effectLst/>
                        </a:rPr>
                        <a:t>EC42249-EC42253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006.312  L879B</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BIG DATA ANALYTICS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LOSHIN,DAVID</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5</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3228762479"/>
                  </a:ext>
                </a:extLst>
              </a:tr>
              <a:tr h="378690">
                <a:tc>
                  <a:txBody>
                    <a:bodyPr/>
                    <a:lstStyle/>
                    <a:p>
                      <a:pPr marL="0" marR="0" algn="ctr">
                        <a:lnSpc>
                          <a:spcPct val="107000"/>
                        </a:lnSpc>
                        <a:spcBef>
                          <a:spcPts val="0"/>
                        </a:spcBef>
                        <a:spcAft>
                          <a:spcPts val="0"/>
                        </a:spcAft>
                      </a:pPr>
                      <a:r>
                        <a:rPr lang="en-US" sz="1200" dirty="0">
                          <a:solidFill>
                            <a:schemeClr val="tx1"/>
                          </a:solidFill>
                          <a:effectLst/>
                        </a:rPr>
                        <a:t>EC42254</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823  M972N</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NORWEGIAN WOOD</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MURAKAMI,HARUKI</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1206287259"/>
                  </a:ext>
                </a:extLst>
              </a:tr>
              <a:tr h="378690">
                <a:tc>
                  <a:txBody>
                    <a:bodyPr/>
                    <a:lstStyle/>
                    <a:p>
                      <a:pPr marL="0" marR="0" algn="ctr">
                        <a:lnSpc>
                          <a:spcPct val="107000"/>
                        </a:lnSpc>
                        <a:spcBef>
                          <a:spcPts val="0"/>
                        </a:spcBef>
                        <a:spcAft>
                          <a:spcPts val="0"/>
                        </a:spcAft>
                      </a:pPr>
                      <a:r>
                        <a:rPr lang="en-US" sz="1200" dirty="0">
                          <a:solidFill>
                            <a:schemeClr val="tx1"/>
                          </a:solidFill>
                          <a:effectLst/>
                        </a:rPr>
                        <a:t>EC42255</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823  G464B</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BIG MAGIC : CREATIVE LIVING BEYOND FEAR</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GILBERT,ELIZABETH</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507874796"/>
                  </a:ext>
                </a:extLst>
              </a:tr>
              <a:tr h="378690">
                <a:tc>
                  <a:txBody>
                    <a:bodyPr/>
                    <a:lstStyle/>
                    <a:p>
                      <a:pPr marL="0" marR="0" algn="ctr">
                        <a:lnSpc>
                          <a:spcPct val="107000"/>
                        </a:lnSpc>
                        <a:spcBef>
                          <a:spcPts val="0"/>
                        </a:spcBef>
                        <a:spcAft>
                          <a:spcPts val="0"/>
                        </a:spcAft>
                      </a:pPr>
                      <a:r>
                        <a:rPr lang="en-US" sz="1200" dirty="0">
                          <a:solidFill>
                            <a:schemeClr val="tx1"/>
                          </a:solidFill>
                          <a:effectLst/>
                        </a:rPr>
                        <a:t>EC42256</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823  E97I</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INDISTRACTABLE : HOW TO CONTROL YOUR ATTENTION AND CHOOSE YOUR LIFE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EYAL,NIR</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915471665"/>
                  </a:ext>
                </a:extLst>
              </a:tr>
              <a:tr h="378690">
                <a:tc>
                  <a:txBody>
                    <a:bodyPr/>
                    <a:lstStyle/>
                    <a:p>
                      <a:pPr marL="0" marR="0" algn="ctr">
                        <a:lnSpc>
                          <a:spcPct val="107000"/>
                        </a:lnSpc>
                        <a:spcBef>
                          <a:spcPts val="0"/>
                        </a:spcBef>
                        <a:spcAft>
                          <a:spcPts val="0"/>
                        </a:spcAft>
                      </a:pPr>
                      <a:r>
                        <a:rPr lang="en-US" sz="1200" dirty="0">
                          <a:solidFill>
                            <a:schemeClr val="tx1"/>
                          </a:solidFill>
                          <a:effectLst/>
                        </a:rPr>
                        <a:t>EC42257</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616.079  M468M</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MIND-GUT-IMMUNE CONNECTION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MAYER,EMERAN</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580728522"/>
                  </a:ext>
                </a:extLst>
              </a:tr>
              <a:tr h="378690">
                <a:tc>
                  <a:txBody>
                    <a:bodyPr/>
                    <a:lstStyle/>
                    <a:p>
                      <a:pPr marL="0" marR="0" algn="ctr">
                        <a:lnSpc>
                          <a:spcPct val="107000"/>
                        </a:lnSpc>
                        <a:spcBef>
                          <a:spcPts val="0"/>
                        </a:spcBef>
                        <a:spcAft>
                          <a:spcPts val="0"/>
                        </a:spcAft>
                      </a:pPr>
                      <a:r>
                        <a:rPr lang="en-US" sz="1200" dirty="0">
                          <a:solidFill>
                            <a:schemeClr val="tx1"/>
                          </a:solidFill>
                          <a:effectLst/>
                        </a:rPr>
                        <a:t>EC42258</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813.54  C456Y</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YOU ONLY LIVE ONCE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CHANGLE,STUTI</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1639587827"/>
                  </a:ext>
                </a:extLst>
              </a:tr>
              <a:tr h="189345">
                <a:tc>
                  <a:txBody>
                    <a:bodyPr/>
                    <a:lstStyle/>
                    <a:p>
                      <a:pPr marL="0" marR="0" algn="ctr">
                        <a:lnSpc>
                          <a:spcPct val="107000"/>
                        </a:lnSpc>
                        <a:spcBef>
                          <a:spcPts val="0"/>
                        </a:spcBef>
                        <a:spcAft>
                          <a:spcPts val="0"/>
                        </a:spcAft>
                      </a:pPr>
                      <a:r>
                        <a:rPr lang="en-US" sz="1200" dirty="0">
                          <a:solidFill>
                            <a:schemeClr val="tx1"/>
                          </a:solidFill>
                          <a:effectLst/>
                        </a:rPr>
                        <a:t>EC42259</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823  K21F</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FIRST 20 HOURS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KAUFMAN,JOSH</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3128554187"/>
                  </a:ext>
                </a:extLst>
              </a:tr>
              <a:tr h="378690">
                <a:tc>
                  <a:txBody>
                    <a:bodyPr/>
                    <a:lstStyle/>
                    <a:p>
                      <a:pPr marL="0" marR="0" algn="ctr">
                        <a:lnSpc>
                          <a:spcPct val="107000"/>
                        </a:lnSpc>
                        <a:spcBef>
                          <a:spcPts val="0"/>
                        </a:spcBef>
                        <a:spcAft>
                          <a:spcPts val="0"/>
                        </a:spcAft>
                      </a:pPr>
                      <a:r>
                        <a:rPr lang="en-US" sz="1200" dirty="0">
                          <a:solidFill>
                            <a:schemeClr val="tx1"/>
                          </a:solidFill>
                          <a:effectLst/>
                        </a:rPr>
                        <a:t>EC42260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158.1  P781H</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HOW TO SOLVE IT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POLYA,GEORGE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3225290498"/>
                  </a:ext>
                </a:extLst>
              </a:tr>
              <a:tr h="378690">
                <a:tc>
                  <a:txBody>
                    <a:bodyPr/>
                    <a:lstStyle/>
                    <a:p>
                      <a:pPr marL="0" marR="0" algn="ctr">
                        <a:lnSpc>
                          <a:spcPct val="107000"/>
                        </a:lnSpc>
                        <a:spcBef>
                          <a:spcPts val="0"/>
                        </a:spcBef>
                        <a:spcAft>
                          <a:spcPts val="0"/>
                        </a:spcAft>
                      </a:pPr>
                      <a:r>
                        <a:rPr lang="en-US" sz="1200" dirty="0">
                          <a:solidFill>
                            <a:schemeClr val="tx1"/>
                          </a:solidFill>
                          <a:effectLst/>
                        </a:rPr>
                        <a:t>EC42261</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158.1  K62W</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WHY 'A'  STUDENTS WORK FOR C STUDENTS AND 'B' STUDENTS WORK FOR THE GOVERNMENT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KIYOSAKI,ROBERT 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1</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3947675"/>
                  </a:ext>
                </a:extLst>
              </a:tr>
              <a:tr h="378690">
                <a:tc>
                  <a:txBody>
                    <a:bodyPr/>
                    <a:lstStyle/>
                    <a:p>
                      <a:pPr marL="0" marR="0" algn="ctr">
                        <a:lnSpc>
                          <a:spcPct val="107000"/>
                        </a:lnSpc>
                        <a:spcBef>
                          <a:spcPts val="0"/>
                        </a:spcBef>
                        <a:spcAft>
                          <a:spcPts val="0"/>
                        </a:spcAft>
                      </a:pPr>
                      <a:r>
                        <a:rPr lang="en-US" sz="1200" dirty="0">
                          <a:solidFill>
                            <a:schemeClr val="tx1"/>
                          </a:solidFill>
                          <a:effectLst/>
                        </a:rPr>
                        <a:t>EC42262-EC42266</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004.165  M745P</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PROGRAMMING THE RASPBERRY PI (TM)</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MONK,SIMON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5</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extLst>
                  <a:ext uri="{0D108BD9-81ED-4DB2-BD59-A6C34878D82A}">
                    <a16:rowId xmlns:a16="http://schemas.microsoft.com/office/drawing/2014/main" val="3849469795"/>
                  </a:ext>
                </a:extLst>
              </a:tr>
            </a:tbl>
          </a:graphicData>
        </a:graphic>
      </p:graphicFrame>
    </p:spTree>
    <p:extLst>
      <p:ext uri="{BB962C8B-B14F-4D97-AF65-F5344CB8AC3E}">
        <p14:creationId xmlns:p14="http://schemas.microsoft.com/office/powerpoint/2010/main" val="3439058879"/>
      </p:ext>
    </p:extLst>
  </p:cSld>
  <p:clrMapOvr>
    <a:masterClrMapping/>
  </p:clrMapOvr>
  <p:transition advTm="1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DIFFERENT SECTIONS OF LIBRARY</a:t>
            </a:r>
            <a:endParaRPr lang="en-US" dirty="0">
              <a:latin typeface="Algerian" panose="04020705040A02060702" pitchFamily="82" charset="0"/>
            </a:endParaRPr>
          </a:p>
        </p:txBody>
      </p:sp>
      <p:sp>
        <p:nvSpPr>
          <p:cNvPr id="3" name="Content Placeholder 2"/>
          <p:cNvSpPr>
            <a:spLocks noGrp="1"/>
          </p:cNvSpPr>
          <p:nvPr>
            <p:ph idx="1"/>
          </p:nvPr>
        </p:nvSpPr>
        <p:spPr>
          <a:xfrm>
            <a:off x="463062" y="1295400"/>
            <a:ext cx="8229600" cy="5181600"/>
          </a:xfrm>
        </p:spPr>
        <p:txBody>
          <a:bodyPr>
            <a:normAutofit/>
          </a:bodyPr>
          <a:lstStyle/>
          <a:p>
            <a:pPr>
              <a:buFont typeface="Wingdings" panose="05000000000000000000" pitchFamily="2" charset="2"/>
              <a:buChar char="q"/>
            </a:pPr>
            <a:r>
              <a:rPr lang="en-US" sz="2000" dirty="0" smtClean="0">
                <a:solidFill>
                  <a:srgbClr val="00B050"/>
                </a:solidFill>
                <a:latin typeface="Britannic Bold" panose="020B0903060703020204" pitchFamily="34" charset="0"/>
              </a:rPr>
              <a:t>ENTRY/EXIT GATE</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PROPERTY COUNTER</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WEBOPAC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ACQUISITION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TECHNICAL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REFERENCE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RARE BOOK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CIRCULATION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PG COURSES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PERIODICAL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BOUND VOLUMES SECTION </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BOOK BANK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DIGITAL LIBRARY SECTION </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REPROGRAPHIC SECTION </a:t>
            </a:r>
            <a:endParaRPr lang="en-US" sz="2000" dirty="0">
              <a:solidFill>
                <a:srgbClr val="00B050"/>
              </a:solidFill>
              <a:latin typeface="Britannic Bold" panose="020B0903060703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429361"/>
            <a:ext cx="4114800" cy="5059362"/>
          </a:xfrm>
          <a:prstGeom prst="rect">
            <a:avLst/>
          </a:prstGeom>
        </p:spPr>
      </p:pic>
    </p:spTree>
    <p:extLst>
      <p:ext uri="{BB962C8B-B14F-4D97-AF65-F5344CB8AC3E}">
        <p14:creationId xmlns:p14="http://schemas.microsoft.com/office/powerpoint/2010/main" val="786345188"/>
      </p:ext>
    </p:extLst>
  </p:cSld>
  <p:clrMapOvr>
    <a:masterClrMapping/>
  </p:clrMapOvr>
  <p:transition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Britannic Bold" panose="020B0903060703020204" pitchFamily="34" charset="0"/>
              </a:rPr>
              <a:t>ACQUISITION SECTION </a:t>
            </a:r>
            <a:endParaRPr lang="en-US" sz="6000" dirty="0">
              <a:latin typeface="Britannic Bold" panose="020B0903060703020204" pitchFamily="34" charset="0"/>
            </a:endParaRPr>
          </a:p>
        </p:txBody>
      </p:sp>
      <p:sp>
        <p:nvSpPr>
          <p:cNvPr id="3" name="Content Placeholder 2"/>
          <p:cNvSpPr>
            <a:spLocks noGrp="1"/>
          </p:cNvSpPr>
          <p:nvPr>
            <p:ph idx="1"/>
          </p:nvPr>
        </p:nvSpPr>
        <p:spPr>
          <a:xfrm>
            <a:off x="457200" y="1219200"/>
            <a:ext cx="8229600" cy="5257799"/>
          </a:xfrm>
        </p:spPr>
        <p:txBody>
          <a:bodyPr/>
          <a:lstStyle/>
          <a:p>
            <a:pPr marL="0" indent="0" algn="ctr">
              <a:buNone/>
            </a:pPr>
            <a:r>
              <a:rPr lang="en-US" b="1" dirty="0" smtClean="0">
                <a:solidFill>
                  <a:schemeClr val="accent2">
                    <a:lumMod val="50000"/>
                  </a:schemeClr>
                </a:solidFill>
              </a:rPr>
              <a:t>NO.OF </a:t>
            </a:r>
            <a:r>
              <a:rPr lang="en-US" b="1" dirty="0">
                <a:solidFill>
                  <a:schemeClr val="accent2">
                    <a:lumMod val="50000"/>
                  </a:schemeClr>
                </a:solidFill>
              </a:rPr>
              <a:t>TITLES/VOLUMES ADDED- LAST 5</a:t>
            </a:r>
            <a:r>
              <a:rPr lang="en-US" b="1" dirty="0" smtClean="0">
                <a:solidFill>
                  <a:schemeClr val="accent2">
                    <a:lumMod val="50000"/>
                  </a:schemeClr>
                </a:solidFill>
              </a:rPr>
              <a:t> YEARS GROWTH</a:t>
            </a:r>
          </a:p>
          <a:p>
            <a:pPr marL="0" indent="0">
              <a:buNone/>
            </a:pPr>
            <a:endParaRPr lang="en-US" b="1" dirty="0" smtClean="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28993173"/>
              </p:ext>
            </p:extLst>
          </p:nvPr>
        </p:nvGraphicFramePr>
        <p:xfrm>
          <a:off x="571500" y="2209801"/>
          <a:ext cx="8001000" cy="4267199"/>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3015633537"/>
                    </a:ext>
                  </a:extLst>
                </a:gridCol>
                <a:gridCol w="1600200">
                  <a:extLst>
                    <a:ext uri="{9D8B030D-6E8A-4147-A177-3AD203B41FA5}">
                      <a16:colId xmlns:a16="http://schemas.microsoft.com/office/drawing/2014/main" val="3184777519"/>
                    </a:ext>
                  </a:extLst>
                </a:gridCol>
                <a:gridCol w="1600200">
                  <a:extLst>
                    <a:ext uri="{9D8B030D-6E8A-4147-A177-3AD203B41FA5}">
                      <a16:colId xmlns:a16="http://schemas.microsoft.com/office/drawing/2014/main" val="2355183643"/>
                    </a:ext>
                  </a:extLst>
                </a:gridCol>
                <a:gridCol w="1600200">
                  <a:extLst>
                    <a:ext uri="{9D8B030D-6E8A-4147-A177-3AD203B41FA5}">
                      <a16:colId xmlns:a16="http://schemas.microsoft.com/office/drawing/2014/main" val="1949147359"/>
                    </a:ext>
                  </a:extLst>
                </a:gridCol>
                <a:gridCol w="1600200">
                  <a:extLst>
                    <a:ext uri="{9D8B030D-6E8A-4147-A177-3AD203B41FA5}">
                      <a16:colId xmlns:a16="http://schemas.microsoft.com/office/drawing/2014/main" val="3431164366"/>
                    </a:ext>
                  </a:extLst>
                </a:gridCol>
              </a:tblGrid>
              <a:tr h="909603">
                <a:tc>
                  <a:txBody>
                    <a:bodyPr/>
                    <a:lstStyle/>
                    <a:p>
                      <a:r>
                        <a:rPr lang="en-US" sz="2000" dirty="0" smtClean="0"/>
                        <a:t>Session</a:t>
                      </a:r>
                      <a:endParaRPr lang="en-US" sz="2000" dirty="0"/>
                    </a:p>
                  </a:txBody>
                  <a:tcPr>
                    <a:lnB w="12700" cap="flat" cmpd="sng" algn="ctr">
                      <a:solidFill>
                        <a:schemeClr val="tx1"/>
                      </a:solidFill>
                      <a:prstDash val="solid"/>
                      <a:round/>
                      <a:headEnd type="none" w="med" len="med"/>
                      <a:tailEnd type="none" w="med" len="med"/>
                    </a:lnB>
                  </a:tcPr>
                </a:tc>
                <a:tc>
                  <a:txBody>
                    <a:bodyPr/>
                    <a:lstStyle/>
                    <a:p>
                      <a:r>
                        <a:rPr lang="en-US" sz="2000" dirty="0" smtClean="0"/>
                        <a:t>Accession no. </a:t>
                      </a:r>
                      <a:endParaRPr lang="en-US" sz="2000" dirty="0"/>
                    </a:p>
                  </a:txBody>
                  <a:tcPr>
                    <a:lnB w="12700" cap="flat" cmpd="sng" algn="ctr">
                      <a:solidFill>
                        <a:schemeClr val="tx1"/>
                      </a:solidFill>
                      <a:prstDash val="solid"/>
                      <a:round/>
                      <a:headEnd type="none" w="med" len="med"/>
                      <a:tailEnd type="none" w="med" len="med"/>
                    </a:lnB>
                  </a:tcPr>
                </a:tc>
                <a:tc>
                  <a:txBody>
                    <a:bodyPr/>
                    <a:lstStyle/>
                    <a:p>
                      <a:r>
                        <a:rPr lang="en-US" sz="2000" dirty="0" smtClean="0"/>
                        <a:t>No. of titles</a:t>
                      </a:r>
                      <a:endParaRPr lang="en-US" sz="2000" dirty="0"/>
                    </a:p>
                  </a:txBody>
                  <a:tcPr>
                    <a:lnB w="12700" cap="flat" cmpd="sng" algn="ctr">
                      <a:solidFill>
                        <a:schemeClr val="tx1"/>
                      </a:solidFill>
                      <a:prstDash val="solid"/>
                      <a:round/>
                      <a:headEnd type="none" w="med" len="med"/>
                      <a:tailEnd type="none" w="med" len="med"/>
                    </a:lnB>
                  </a:tcPr>
                </a:tc>
                <a:tc>
                  <a:txBody>
                    <a:bodyPr/>
                    <a:lstStyle/>
                    <a:p>
                      <a:r>
                        <a:rPr lang="en-US" sz="2000" dirty="0" smtClean="0"/>
                        <a:t>No. of vol. </a:t>
                      </a:r>
                      <a:endParaRPr lang="en-US" sz="2000" dirty="0"/>
                    </a:p>
                  </a:txBody>
                  <a:tcPr>
                    <a:lnB w="12700" cap="flat" cmpd="sng" algn="ctr">
                      <a:solidFill>
                        <a:schemeClr val="tx1"/>
                      </a:solidFill>
                      <a:prstDash val="solid"/>
                      <a:round/>
                      <a:headEnd type="none" w="med" len="med"/>
                      <a:tailEnd type="none" w="med" len="med"/>
                    </a:lnB>
                  </a:tcPr>
                </a:tc>
                <a:tc>
                  <a:txBody>
                    <a:bodyPr/>
                    <a:lstStyle/>
                    <a:p>
                      <a:r>
                        <a:rPr lang="en-US" sz="2000" dirty="0" smtClean="0"/>
                        <a:t>Expenditure in </a:t>
                      </a:r>
                      <a:r>
                        <a:rPr lang="en-US" sz="2000" dirty="0" err="1" smtClean="0"/>
                        <a:t>Rs</a:t>
                      </a:r>
                      <a:r>
                        <a:rPr lang="en-US" sz="2000" dirty="0" smtClean="0"/>
                        <a:t>. </a:t>
                      </a:r>
                      <a:endParaRPr lang="en-US" sz="20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2961494"/>
                  </a:ext>
                </a:extLst>
              </a:tr>
              <a:tr h="665349">
                <a:tc>
                  <a:txBody>
                    <a:bodyPr/>
                    <a:lstStyle/>
                    <a:p>
                      <a:pPr algn="ctr" fontAlgn="ctr"/>
                      <a:r>
                        <a:rPr lang="en-US" sz="2000" b="1" i="0" u="none" strike="noStrike" dirty="0">
                          <a:solidFill>
                            <a:srgbClr val="000000"/>
                          </a:solidFill>
                          <a:effectLst/>
                          <a:latin typeface="Calibri" panose="020F0502020204030204" pitchFamily="34" charset="0"/>
                        </a:rPr>
                        <a:t>2021-2022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39662-40342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122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404032.00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392151"/>
                  </a:ext>
                </a:extLst>
              </a:tr>
              <a:tr h="665349">
                <a:tc>
                  <a:txBody>
                    <a:bodyPr/>
                    <a:lstStyle/>
                    <a:p>
                      <a:pPr algn="ctr" fontAlgn="ctr"/>
                      <a:r>
                        <a:rPr lang="en-US" sz="2000" b="1" i="0" u="none" strike="noStrike">
                          <a:solidFill>
                            <a:srgbClr val="000000"/>
                          </a:solidFill>
                          <a:effectLst/>
                          <a:latin typeface="Calibri" panose="020F0502020204030204" pitchFamily="34" charset="0"/>
                        </a:rPr>
                        <a:t>2022-2023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40343-41142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799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378054.00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3544218"/>
                  </a:ext>
                </a:extLst>
              </a:tr>
              <a:tr h="665349">
                <a:tc>
                  <a:txBody>
                    <a:bodyPr/>
                    <a:lstStyle/>
                    <a:p>
                      <a:pPr algn="ctr" fontAlgn="ctr"/>
                      <a:r>
                        <a:rPr lang="en-US" sz="2000" b="1" i="0" u="none" strike="noStrike">
                          <a:solidFill>
                            <a:srgbClr val="000000"/>
                          </a:solidFill>
                          <a:effectLst/>
                          <a:latin typeface="Calibri" panose="020F0502020204030204" pitchFamily="34" charset="0"/>
                        </a:rPr>
                        <a:t>2023-2024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0" u="none" strike="noStrike">
                          <a:solidFill>
                            <a:srgbClr val="000000"/>
                          </a:solidFill>
                          <a:effectLst/>
                          <a:latin typeface="Calibri" panose="020F0502020204030204" pitchFamily="34" charset="0"/>
                        </a:rPr>
                        <a:t>41143-41574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431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265913.00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7472333"/>
                  </a:ext>
                </a:extLst>
              </a:tr>
              <a:tr h="712684">
                <a:tc>
                  <a:txBody>
                    <a:bodyPr/>
                    <a:lstStyle/>
                    <a:p>
                      <a:pPr algn="ctr" fontAlgn="ctr"/>
                      <a:r>
                        <a:rPr lang="en-US" sz="2000" b="1" i="0" u="none" strike="noStrike">
                          <a:solidFill>
                            <a:srgbClr val="000000"/>
                          </a:solidFill>
                          <a:effectLst/>
                          <a:latin typeface="Calibri" panose="020F0502020204030204" pitchFamily="34" charset="0"/>
                        </a:rPr>
                        <a:t>2024-2025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41575-41885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311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249307.00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2836203"/>
                  </a:ext>
                </a:extLst>
              </a:tr>
              <a:tr h="648865">
                <a:tc>
                  <a:txBody>
                    <a:bodyPr/>
                    <a:lstStyle/>
                    <a:p>
                      <a:pPr algn="ctr" fontAlgn="ctr"/>
                      <a:r>
                        <a:rPr lang="en-US" sz="2000" b="1" i="0" u="none" strike="noStrike">
                          <a:solidFill>
                            <a:srgbClr val="000000"/>
                          </a:solidFill>
                          <a:effectLst/>
                          <a:latin typeface="Calibri" panose="020F0502020204030204" pitchFamily="34" charset="0"/>
                        </a:rPr>
                        <a:t>2025-2026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41886-42266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381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313621.00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6347938"/>
                  </a:ext>
                </a:extLst>
              </a:tr>
            </a:tbl>
          </a:graphicData>
        </a:graphic>
      </p:graphicFrame>
    </p:spTree>
    <p:extLst>
      <p:ext uri="{BB962C8B-B14F-4D97-AF65-F5344CB8AC3E}">
        <p14:creationId xmlns:p14="http://schemas.microsoft.com/office/powerpoint/2010/main" val="3406722141"/>
      </p:ext>
    </p:extLst>
  </p:cSld>
  <p:clrMapOvr>
    <a:masterClrMapping/>
  </p:clrMapOvr>
  <p:transition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5846"/>
            <a:ext cx="8915400" cy="6463308"/>
          </a:xfrm>
          <a:prstGeom prst="rect">
            <a:avLst/>
          </a:prstGeom>
        </p:spPr>
        <p:txBody>
          <a:bodyPr wrap="square">
            <a:spAutoFit/>
          </a:bodyPr>
          <a:lstStyle/>
          <a:p>
            <a:pPr algn="just"/>
            <a:r>
              <a:rPr lang="en-IN" sz="5400" b="1" dirty="0" smtClean="0">
                <a:solidFill>
                  <a:schemeClr val="accent4">
                    <a:lumMod val="50000"/>
                  </a:schemeClr>
                </a:solidFill>
                <a:latin typeface="Aharoni" pitchFamily="2" charset="-79"/>
                <a:cs typeface="Aharoni" pitchFamily="2" charset="-79"/>
              </a:rPr>
              <a:t>            </a:t>
            </a:r>
            <a:r>
              <a:rPr lang="en-IN" sz="5400" b="1" u="sng" dirty="0" smtClean="0">
                <a:solidFill>
                  <a:schemeClr val="accent4">
                    <a:lumMod val="50000"/>
                  </a:schemeClr>
                </a:solidFill>
                <a:latin typeface="Aharoni" pitchFamily="2" charset="-79"/>
                <a:cs typeface="Aharoni" pitchFamily="2" charset="-79"/>
              </a:rPr>
              <a:t>OBJECTIVES</a:t>
            </a:r>
            <a:endParaRPr lang="en-IN" sz="5400" b="1" u="sng" dirty="0">
              <a:solidFill>
                <a:schemeClr val="accent4">
                  <a:lumMod val="50000"/>
                </a:schemeClr>
              </a:solidFill>
              <a:latin typeface="Aharoni" pitchFamily="2" charset="-79"/>
              <a:cs typeface="Aharoni" pitchFamily="2" charset="-79"/>
            </a:endParaRPr>
          </a:p>
          <a:p>
            <a:pPr algn="just"/>
            <a:r>
              <a:rPr lang="en-IN" sz="2800" dirty="0" smtClean="0">
                <a:solidFill>
                  <a:srgbClr val="0070C0"/>
                </a:solidFill>
                <a:latin typeface="Arial Narrow" panose="020B0606020202030204" pitchFamily="34" charset="0"/>
              </a:rPr>
              <a:t>1</a:t>
            </a:r>
            <a:r>
              <a:rPr lang="en-IN" sz="2800" dirty="0">
                <a:solidFill>
                  <a:srgbClr val="0070C0"/>
                </a:solidFill>
                <a:latin typeface="Arial Narrow" panose="020B0606020202030204" pitchFamily="34" charset="0"/>
              </a:rPr>
              <a:t>) To establish a </a:t>
            </a:r>
            <a:r>
              <a:rPr lang="en-IN" sz="2800" dirty="0" smtClean="0">
                <a:solidFill>
                  <a:srgbClr val="0070C0"/>
                </a:solidFill>
                <a:latin typeface="Arial Narrow" panose="020B0606020202030204" pitchFamily="34" charset="0"/>
              </a:rPr>
              <a:t>readers’ </a:t>
            </a:r>
            <a:r>
              <a:rPr lang="en-IN" sz="2800" dirty="0">
                <a:solidFill>
                  <a:srgbClr val="0070C0"/>
                </a:solidFill>
                <a:latin typeface="Arial Narrow" panose="020B0606020202030204" pitchFamily="34" charset="0"/>
              </a:rPr>
              <a:t>community to strengthen the goals.</a:t>
            </a:r>
          </a:p>
          <a:p>
            <a:pPr algn="just"/>
            <a:r>
              <a:rPr lang="en-IN" sz="2800" dirty="0">
                <a:solidFill>
                  <a:srgbClr val="0070C0"/>
                </a:solidFill>
                <a:latin typeface="Arial Narrow" panose="020B0606020202030204" pitchFamily="34" charset="0"/>
              </a:rPr>
              <a:t>2)To organize orientation programmes for users to keep them </a:t>
            </a:r>
            <a:r>
              <a:rPr lang="en-IN" sz="2800" dirty="0" smtClean="0">
                <a:solidFill>
                  <a:srgbClr val="0070C0"/>
                </a:solidFill>
                <a:latin typeface="Arial Narrow" panose="020B0606020202030204" pitchFamily="34" charset="0"/>
              </a:rPr>
              <a:t>aware of the information </a:t>
            </a:r>
            <a:r>
              <a:rPr lang="en-IN" sz="2800" dirty="0">
                <a:solidFill>
                  <a:srgbClr val="0070C0"/>
                </a:solidFill>
                <a:latin typeface="Arial Narrow" panose="020B0606020202030204" pitchFamily="34" charset="0"/>
              </a:rPr>
              <a:t>society.</a:t>
            </a:r>
          </a:p>
          <a:p>
            <a:pPr algn="just"/>
            <a:r>
              <a:rPr lang="en-IN" sz="2800" dirty="0">
                <a:solidFill>
                  <a:srgbClr val="0070C0"/>
                </a:solidFill>
                <a:latin typeface="Arial Narrow" panose="020B0606020202030204" pitchFamily="34" charset="0"/>
              </a:rPr>
              <a:t>3) To promote the values and skills amongst the students.</a:t>
            </a:r>
          </a:p>
          <a:p>
            <a:pPr algn="just"/>
            <a:r>
              <a:rPr lang="en-IN" sz="2800" dirty="0">
                <a:solidFill>
                  <a:srgbClr val="0070C0"/>
                </a:solidFill>
                <a:latin typeface="Arial Narrow" panose="020B0606020202030204" pitchFamily="34" charset="0"/>
              </a:rPr>
              <a:t>4)To maintain a balanced and organized collection of high-quality materials and provide professional assistance to all users.</a:t>
            </a:r>
          </a:p>
          <a:p>
            <a:pPr algn="just"/>
            <a:r>
              <a:rPr lang="en-IN" sz="2800" dirty="0">
                <a:solidFill>
                  <a:srgbClr val="0070C0"/>
                </a:solidFill>
                <a:latin typeface="Arial Narrow" panose="020B0606020202030204" pitchFamily="34" charset="0"/>
              </a:rPr>
              <a:t>5) To provide access to information located elsewhere.</a:t>
            </a:r>
          </a:p>
          <a:p>
            <a:pPr algn="just"/>
            <a:r>
              <a:rPr lang="en-IN" sz="2800" dirty="0">
                <a:solidFill>
                  <a:srgbClr val="0070C0"/>
                </a:solidFill>
                <a:latin typeface="Arial Narrow" panose="020B0606020202030204" pitchFamily="34" charset="0"/>
              </a:rPr>
              <a:t>6)To educate users in developing information-gathering skills, including accessing, </a:t>
            </a:r>
            <a:r>
              <a:rPr lang="en-IN" sz="2800" dirty="0" smtClean="0">
                <a:solidFill>
                  <a:srgbClr val="0070C0"/>
                </a:solidFill>
                <a:latin typeface="Arial Narrow" panose="020B0606020202030204" pitchFamily="34" charset="0"/>
              </a:rPr>
              <a:t>evaluating, </a:t>
            </a:r>
            <a:r>
              <a:rPr lang="en-IN" sz="2800" dirty="0">
                <a:solidFill>
                  <a:srgbClr val="0070C0"/>
                </a:solidFill>
                <a:latin typeface="Arial Narrow" panose="020B0606020202030204" pitchFamily="34" charset="0"/>
              </a:rPr>
              <a:t>and using various information sources.</a:t>
            </a:r>
          </a:p>
          <a:p>
            <a:pPr algn="just"/>
            <a:r>
              <a:rPr lang="en-IN" sz="2800" dirty="0">
                <a:solidFill>
                  <a:srgbClr val="0070C0"/>
                </a:solidFill>
                <a:latin typeface="Arial Narrow" panose="020B0606020202030204" pitchFamily="34" charset="0"/>
              </a:rPr>
              <a:t>7)To promote technological competence by providing access to information available in non-print formats.</a:t>
            </a:r>
          </a:p>
          <a:p>
            <a:endParaRPr lang="en-IN" sz="2400" dirty="0"/>
          </a:p>
        </p:txBody>
      </p:sp>
    </p:spTree>
    <p:extLst>
      <p:ext uri="{BB962C8B-B14F-4D97-AF65-F5344CB8AC3E}">
        <p14:creationId xmlns:p14="http://schemas.microsoft.com/office/powerpoint/2010/main" val="3270987011"/>
      </p:ext>
    </p:extLst>
  </p:cSld>
  <p:clrMapOvr>
    <a:masterClrMapping/>
  </p:clrMapOvr>
  <p:transition advTm="1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Algerian" panose="04020705040A02060702" pitchFamily="82" charset="0"/>
              </a:rPr>
              <a:t>LIBRARY NOTICE BOARD</a:t>
            </a:r>
            <a:endParaRPr lang="en-US" sz="5400" dirty="0">
              <a:latin typeface="Algerian" panose="04020705040A02060702" pitchFamily="82"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785" y="1600200"/>
            <a:ext cx="7696200" cy="452596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70305864"/>
      </p:ext>
    </p:extLst>
  </p:cSld>
  <p:clrMapOvr>
    <a:masterClrMapping/>
  </p:clrMapOvr>
  <p:transition advTm="1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Britannic Bold" panose="020B0903060703020204" pitchFamily="34" charset="0"/>
              </a:rPr>
              <a:t>ENTRY / EXIT GATE </a:t>
            </a:r>
            <a:endParaRPr lang="en-US" sz="7200" dirty="0">
              <a:latin typeface="Britannic Bold" panose="020B0903060703020204" pitchFamily="34" charset="0"/>
            </a:endParaRPr>
          </a:p>
        </p:txBody>
      </p:sp>
      <p:pic>
        <p:nvPicPr>
          <p:cNvPr id="4" name="Content Placeholder 3" descr="C:\Users\admin\Downloads\DSC_5295.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7200" y="1600200"/>
            <a:ext cx="8229600" cy="4648200"/>
          </a:xfrm>
          <a:prstGeom prst="rect">
            <a:avLst/>
          </a:prstGeom>
          <a:noFill/>
          <a:ln>
            <a:noFill/>
          </a:ln>
        </p:spPr>
      </p:pic>
    </p:spTree>
    <p:extLst>
      <p:ext uri="{BB962C8B-B14F-4D97-AF65-F5344CB8AC3E}">
        <p14:creationId xmlns:p14="http://schemas.microsoft.com/office/powerpoint/2010/main" val="4204168359"/>
      </p:ext>
    </p:extLst>
  </p:cSld>
  <p:clrMapOvr>
    <a:masterClrMapping/>
  </p:clrMapOvr>
  <p:transition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PROPERTY COUNTER</a:t>
            </a:r>
            <a:endParaRPr lang="en-US" sz="6600" dirty="0">
              <a:latin typeface="Britannic Bold" panose="020B0903060703020204" pitchFamily="34" charset="0"/>
            </a:endParaRPr>
          </a:p>
        </p:txBody>
      </p:sp>
      <p:pic>
        <p:nvPicPr>
          <p:cNvPr id="4" name="Content Placeholder 3" descr="C:\Users\admin\Downloads\DSC_5296.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85800" y="1417638"/>
            <a:ext cx="7848600" cy="4906962"/>
          </a:xfrm>
          <a:prstGeom prst="rect">
            <a:avLst/>
          </a:prstGeom>
          <a:noFill/>
          <a:ln>
            <a:noFill/>
          </a:ln>
        </p:spPr>
      </p:pic>
    </p:spTree>
    <p:extLst>
      <p:ext uri="{BB962C8B-B14F-4D97-AF65-F5344CB8AC3E}">
        <p14:creationId xmlns:p14="http://schemas.microsoft.com/office/powerpoint/2010/main" val="2486029838"/>
      </p:ext>
    </p:extLst>
  </p:cSld>
  <p:clrMapOvr>
    <a:masterClrMapping/>
  </p:clrMapOvr>
  <p:transition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REFERENCE SECTION</a:t>
            </a:r>
            <a:endParaRPr lang="en-US" sz="6600" dirty="0">
              <a:latin typeface="Britannic Bold" panose="020B0903060703020204" pitchFamily="34" charset="0"/>
            </a:endParaRPr>
          </a:p>
        </p:txBody>
      </p:sp>
      <p:pic>
        <p:nvPicPr>
          <p:cNvPr id="4" name="Content Placeholder 3" descr="C:\Users\admin\Desktop\DSC_5316.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0"/>
            <a:ext cx="8077200" cy="4800599"/>
          </a:xfrm>
          <a:prstGeom prst="rect">
            <a:avLst/>
          </a:prstGeom>
          <a:noFill/>
          <a:ln>
            <a:noFill/>
          </a:ln>
        </p:spPr>
      </p:pic>
    </p:spTree>
    <p:extLst>
      <p:ext uri="{BB962C8B-B14F-4D97-AF65-F5344CB8AC3E}">
        <p14:creationId xmlns:p14="http://schemas.microsoft.com/office/powerpoint/2010/main" val="774252919"/>
      </p:ext>
    </p:extLst>
  </p:cSld>
  <p:clrMapOvr>
    <a:masterClrMapping/>
  </p:clrMapOvr>
  <p:transition advTm="1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dirty="0" smtClean="0">
                <a:latin typeface="Britannic Bold" panose="020B0903060703020204" pitchFamily="34" charset="0"/>
              </a:rPr>
              <a:t>DISPLAY OF ENCYCLOPEDIA/ DICTIONARIES </a:t>
            </a:r>
            <a:endParaRPr lang="en-US" dirty="0">
              <a:latin typeface="Britannic Bold" panose="020B0903060703020204" pitchFamily="34" charset="0"/>
            </a:endParaRPr>
          </a:p>
        </p:txBody>
      </p:sp>
      <p:pic>
        <p:nvPicPr>
          <p:cNvPr id="5" name="Content Placeholder 4" descr="C:\Users\admin\Downloads\WhatsApp Image 2025-02-20 at 10.27.42 AM.jpe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00200"/>
            <a:ext cx="8305799" cy="5181600"/>
          </a:xfrm>
          <a:prstGeom prst="ellipse">
            <a:avLst/>
          </a:prstGeom>
          <a:ln>
            <a:solidFill>
              <a:srgbClr val="7030A0"/>
            </a:solidFill>
          </a:ln>
          <a:effectLst>
            <a:softEdge rad="112500"/>
          </a:effectLst>
        </p:spPr>
      </p:pic>
    </p:spTree>
    <p:extLst>
      <p:ext uri="{BB962C8B-B14F-4D97-AF65-F5344CB8AC3E}">
        <p14:creationId xmlns:p14="http://schemas.microsoft.com/office/powerpoint/2010/main" val="1714004911"/>
      </p:ext>
    </p:extLst>
  </p:cSld>
  <p:clrMapOvr>
    <a:masterClrMapping/>
  </p:clrMapOvr>
  <p:transition advTm="1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Britannic Bold" panose="020B0903060703020204" pitchFamily="34" charset="0"/>
              </a:rPr>
              <a:t>CIRCULATION SECTION</a:t>
            </a:r>
            <a:endParaRPr lang="en-US" sz="6000" dirty="0">
              <a:latin typeface="Britannic Bold" panose="020B0903060703020204" pitchFamily="34" charset="0"/>
            </a:endParaRPr>
          </a:p>
        </p:txBody>
      </p:sp>
      <p:pic>
        <p:nvPicPr>
          <p:cNvPr id="4" name="Content Placeholder 3" descr="C:\Users\admin\Desktop\DSC_5324.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600200"/>
            <a:ext cx="7924800" cy="4876800"/>
          </a:xfrm>
          <a:prstGeom prst="rect">
            <a:avLst/>
          </a:prstGeom>
          <a:noFill/>
          <a:ln>
            <a:noFill/>
          </a:ln>
        </p:spPr>
      </p:pic>
    </p:spTree>
    <p:extLst>
      <p:ext uri="{BB962C8B-B14F-4D97-AF65-F5344CB8AC3E}">
        <p14:creationId xmlns:p14="http://schemas.microsoft.com/office/powerpoint/2010/main" val="258328595"/>
      </p:ext>
    </p:extLst>
  </p:cSld>
  <p:clrMapOvr>
    <a:masterClrMapping/>
  </p:clrMapOvr>
  <p:transition advTm="1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Britannic Bold" panose="020B0903060703020204" pitchFamily="34" charset="0"/>
              </a:rPr>
              <a:t>CIRCULATION SCHEDULE</a:t>
            </a:r>
            <a:endParaRPr lang="en-US" sz="5400" dirty="0">
              <a:latin typeface="Britannic Bold" panose="020B0903060703020204" pitchFamily="34" charset="0"/>
            </a:endParaRPr>
          </a:p>
        </p:txBody>
      </p:sp>
      <p:sp>
        <p:nvSpPr>
          <p:cNvPr id="3" name="Content Placeholder 2"/>
          <p:cNvSpPr>
            <a:spLocks noGrp="1"/>
          </p:cNvSpPr>
          <p:nvPr>
            <p:ph idx="1"/>
          </p:nvPr>
        </p:nvSpPr>
        <p:spPr>
          <a:xfrm>
            <a:off x="228600" y="1600200"/>
            <a:ext cx="8610600" cy="4525963"/>
          </a:xfrm>
        </p:spPr>
        <p:txBody>
          <a:bodyPr>
            <a:normAutofit fontScale="70000" lnSpcReduction="20000"/>
          </a:bodyPr>
          <a:lstStyle/>
          <a:p>
            <a:pPr lvl="0">
              <a:buFont typeface="Wingdings" panose="05000000000000000000" pitchFamily="2" charset="2"/>
              <a:buChar char="q"/>
            </a:pPr>
            <a:r>
              <a:rPr lang="en-US" sz="2600" b="1" dirty="0">
                <a:solidFill>
                  <a:srgbClr val="0070C0"/>
                </a:solidFill>
              </a:rPr>
              <a:t>NUMBER OF BOOKS ISSUED TO EACH </a:t>
            </a:r>
            <a:r>
              <a:rPr lang="en-US" sz="2600" b="1" dirty="0" smtClean="0">
                <a:solidFill>
                  <a:srgbClr val="0070C0"/>
                </a:solidFill>
              </a:rPr>
              <a:t>STUDENT                                 3 </a:t>
            </a:r>
            <a:r>
              <a:rPr lang="en-US" sz="2600" b="1" dirty="0">
                <a:solidFill>
                  <a:srgbClr val="0070C0"/>
                </a:solidFill>
              </a:rPr>
              <a:t>BOOKS</a:t>
            </a:r>
            <a:endParaRPr lang="en-US" sz="2600" dirty="0">
              <a:solidFill>
                <a:srgbClr val="0070C0"/>
              </a:solidFill>
            </a:endParaRPr>
          </a:p>
          <a:p>
            <a:pPr lvl="0">
              <a:buFont typeface="Wingdings" panose="05000000000000000000" pitchFamily="2" charset="2"/>
              <a:buChar char="q"/>
            </a:pPr>
            <a:r>
              <a:rPr lang="en-US" sz="2600" b="1" dirty="0">
                <a:solidFill>
                  <a:srgbClr val="0070C0"/>
                </a:solidFill>
              </a:rPr>
              <a:t>PERIOD OF RETENTION        </a:t>
            </a:r>
            <a:r>
              <a:rPr lang="en-US" sz="2600" dirty="0">
                <a:solidFill>
                  <a:srgbClr val="0070C0"/>
                </a:solidFill>
              </a:rPr>
              <a:t> </a:t>
            </a:r>
            <a:r>
              <a:rPr lang="en-US" sz="2600" dirty="0" smtClean="0">
                <a:solidFill>
                  <a:srgbClr val="0070C0"/>
                </a:solidFill>
              </a:rPr>
              <a:t>                                                                   </a:t>
            </a:r>
            <a:r>
              <a:rPr lang="en-US" sz="2600" b="1" dirty="0" smtClean="0">
                <a:solidFill>
                  <a:srgbClr val="0070C0"/>
                </a:solidFill>
              </a:rPr>
              <a:t>21 </a:t>
            </a:r>
            <a:r>
              <a:rPr lang="en-US" sz="2600" b="1" dirty="0">
                <a:solidFill>
                  <a:srgbClr val="0070C0"/>
                </a:solidFill>
              </a:rPr>
              <a:t>DAYS</a:t>
            </a:r>
            <a:endParaRPr lang="en-US" sz="2600" dirty="0">
              <a:solidFill>
                <a:srgbClr val="0070C0"/>
              </a:solidFill>
            </a:endParaRPr>
          </a:p>
          <a:p>
            <a:pPr lvl="0">
              <a:buFont typeface="Wingdings" panose="05000000000000000000" pitchFamily="2" charset="2"/>
              <a:buChar char="q"/>
            </a:pPr>
            <a:r>
              <a:rPr lang="en-US" sz="2600" b="1" dirty="0" smtClean="0">
                <a:solidFill>
                  <a:srgbClr val="0070C0"/>
                </a:solidFill>
              </a:rPr>
              <a:t>MERITORIOUS/SC  </a:t>
            </a:r>
            <a:r>
              <a:rPr lang="en-US" sz="2600" b="1" dirty="0">
                <a:solidFill>
                  <a:srgbClr val="0070C0"/>
                </a:solidFill>
              </a:rPr>
              <a:t>STUDENTS  GET   </a:t>
            </a:r>
            <a:r>
              <a:rPr lang="en-US" sz="2600" dirty="0">
                <a:solidFill>
                  <a:srgbClr val="0070C0"/>
                </a:solidFill>
              </a:rPr>
              <a:t> </a:t>
            </a:r>
            <a:r>
              <a:rPr lang="en-US" sz="2600" dirty="0" smtClean="0">
                <a:solidFill>
                  <a:srgbClr val="0070C0"/>
                </a:solidFill>
              </a:rPr>
              <a:t>                                           </a:t>
            </a:r>
            <a:r>
              <a:rPr lang="en-US" sz="2600" b="1" dirty="0" smtClean="0">
                <a:solidFill>
                  <a:srgbClr val="0070C0"/>
                </a:solidFill>
              </a:rPr>
              <a:t>2 </a:t>
            </a:r>
            <a:r>
              <a:rPr lang="en-US" sz="2600" b="1" dirty="0">
                <a:solidFill>
                  <a:srgbClr val="0070C0"/>
                </a:solidFill>
              </a:rPr>
              <a:t>BOOKS EXTRA</a:t>
            </a:r>
            <a:endParaRPr lang="en-US" sz="2600" dirty="0">
              <a:solidFill>
                <a:srgbClr val="0070C0"/>
              </a:solidFill>
            </a:endParaRPr>
          </a:p>
          <a:p>
            <a:pPr marL="0" indent="0" algn="ctr">
              <a:buNone/>
            </a:pPr>
            <a:endParaRPr lang="en-US" sz="3500" b="1" dirty="0" smtClean="0">
              <a:solidFill>
                <a:srgbClr val="C00000"/>
              </a:solidFill>
            </a:endParaRPr>
          </a:p>
          <a:p>
            <a:pPr marL="0" indent="0" algn="ctr">
              <a:buNone/>
            </a:pPr>
            <a:r>
              <a:rPr lang="en-US" sz="7700" b="1" dirty="0" smtClean="0">
                <a:solidFill>
                  <a:srgbClr val="C00000"/>
                </a:solidFill>
              </a:rPr>
              <a:t>CIRCULATION TIMINGS </a:t>
            </a:r>
          </a:p>
          <a:p>
            <a:pPr marL="0" indent="0" algn="ctr">
              <a:buNone/>
            </a:pPr>
            <a:r>
              <a:rPr lang="en-US" sz="7700" dirty="0" smtClean="0">
                <a:solidFill>
                  <a:srgbClr val="C00000"/>
                </a:solidFill>
              </a:rPr>
              <a:t>9:30 </a:t>
            </a:r>
            <a:r>
              <a:rPr lang="en-US" sz="7700" dirty="0">
                <a:solidFill>
                  <a:srgbClr val="C00000"/>
                </a:solidFill>
              </a:rPr>
              <a:t>am to </a:t>
            </a:r>
            <a:r>
              <a:rPr lang="en-US" sz="7700" dirty="0" smtClean="0">
                <a:solidFill>
                  <a:srgbClr val="C00000"/>
                </a:solidFill>
              </a:rPr>
              <a:t>4:30 </a:t>
            </a:r>
            <a:r>
              <a:rPr lang="en-US" sz="7700" dirty="0">
                <a:solidFill>
                  <a:srgbClr val="C00000"/>
                </a:solidFill>
              </a:rPr>
              <a:t>pm </a:t>
            </a:r>
          </a:p>
          <a:p>
            <a:pPr marL="0" indent="0" algn="ctr">
              <a:buNone/>
            </a:pPr>
            <a:endParaRPr lang="en-US" sz="3500" b="1" dirty="0" smtClean="0"/>
          </a:p>
          <a:p>
            <a:pPr marL="0" indent="0" algn="ctr">
              <a:buNone/>
            </a:pPr>
            <a:r>
              <a:rPr lang="en-US" sz="4400" b="1" dirty="0" smtClean="0"/>
              <a:t>IMPORTANT:   </a:t>
            </a:r>
            <a:r>
              <a:rPr lang="en-US" sz="4400" b="1" dirty="0"/>
              <a:t>ALL THE STUDENTS GET CLEARED THEIR LIBRARY ACCOUNTS AT THE END OF EACH SEMESTER</a:t>
            </a:r>
            <a:endParaRPr lang="en-US" sz="4400" dirty="0"/>
          </a:p>
          <a:p>
            <a:endParaRPr lang="en-US" dirty="0"/>
          </a:p>
        </p:txBody>
      </p:sp>
    </p:spTree>
    <p:extLst>
      <p:ext uri="{BB962C8B-B14F-4D97-AF65-F5344CB8AC3E}">
        <p14:creationId xmlns:p14="http://schemas.microsoft.com/office/powerpoint/2010/main" val="582658288"/>
      </p:ext>
    </p:extLst>
  </p:cSld>
  <p:clrMapOvr>
    <a:masterClrMapping/>
  </p:clrMapOvr>
  <p:transition advTm="1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4800" dirty="0" smtClean="0">
                <a:latin typeface="Britannic Bold" panose="020B0903060703020204" pitchFamily="34" charset="0"/>
              </a:rPr>
              <a:t>SPECIMEN : STUDENTS’ LIBRARY CARD AND TICKETS</a:t>
            </a:r>
            <a:endParaRPr lang="en-US" sz="4800" dirty="0">
              <a:latin typeface="Britannic Bold" panose="020B0903060703020204" pitchFamily="34" charset="0"/>
            </a:endParaRPr>
          </a:p>
        </p:txBody>
      </p:sp>
      <p:pic>
        <p:nvPicPr>
          <p:cNvPr id="4" name="Content Placeholder 3" descr="C:\Users\shivani\Downloads\WhatsApp Image 2023-08-08 at 1.32.19 PM.jpe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85800" y="1752600"/>
            <a:ext cx="3657600" cy="4724400"/>
          </a:xfrm>
          <a:prstGeom prst="rect">
            <a:avLst/>
          </a:prstGeom>
          <a:noFill/>
          <a:ln>
            <a:noFill/>
          </a:ln>
        </p:spPr>
      </p:pic>
      <p:pic>
        <p:nvPicPr>
          <p:cNvPr id="6" name="Picture 5" descr="C:\Users\shivani\Downloads\WhatsApp Image 2023-08-08 at 1.32.20 PM.jpeg"/>
          <p:cNvPicPr/>
          <p:nvPr/>
        </p:nvPicPr>
        <p:blipFill>
          <a:blip r:embed="rId3" cstate="print">
            <a:extLst>
              <a:ext uri="{28A0092B-C50C-407E-A947-70E740481C1C}">
                <a14:useLocalDpi xmlns:a14="http://schemas.microsoft.com/office/drawing/2010/main" val="0"/>
              </a:ext>
            </a:extLst>
          </a:blip>
          <a:srcRect b="15562"/>
          <a:stretch>
            <a:fillRect/>
          </a:stretch>
        </p:blipFill>
        <p:spPr>
          <a:xfrm>
            <a:off x="4648200" y="1735015"/>
            <a:ext cx="3733800" cy="4741985"/>
          </a:xfrm>
          <a:prstGeom prst="rect">
            <a:avLst/>
          </a:prstGeom>
          <a:noFill/>
          <a:ln>
            <a:noFill/>
          </a:ln>
        </p:spPr>
      </p:pic>
    </p:spTree>
    <p:extLst>
      <p:ext uri="{BB962C8B-B14F-4D97-AF65-F5344CB8AC3E}">
        <p14:creationId xmlns:p14="http://schemas.microsoft.com/office/powerpoint/2010/main" val="2894692742"/>
      </p:ext>
    </p:extLst>
  </p:cSld>
  <p:clrMapOvr>
    <a:masterClrMapping/>
  </p:clrMapOvr>
  <p:transition advTm="1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BOOK BANK SECTION </a:t>
            </a:r>
            <a:endParaRPr lang="en-US" sz="6600" dirty="0">
              <a:latin typeface="Britannic Bold" panose="020B0903060703020204" pitchFamily="34" charset="0"/>
            </a:endParaRPr>
          </a:p>
        </p:txBody>
      </p:sp>
      <p:pic>
        <p:nvPicPr>
          <p:cNvPr id="4" name="Content Placeholder 3" descr="C:\Users\admin\Downloads\DSC_5320.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09600" y="1676400"/>
            <a:ext cx="8077200" cy="4724400"/>
          </a:xfrm>
          <a:prstGeom prst="rect">
            <a:avLst/>
          </a:prstGeom>
          <a:noFill/>
          <a:ln>
            <a:noFill/>
          </a:ln>
        </p:spPr>
      </p:pic>
    </p:spTree>
    <p:extLst>
      <p:ext uri="{BB962C8B-B14F-4D97-AF65-F5344CB8AC3E}">
        <p14:creationId xmlns:p14="http://schemas.microsoft.com/office/powerpoint/2010/main" val="2716441103"/>
      </p:ext>
    </p:extLst>
  </p:cSld>
  <p:clrMapOvr>
    <a:masterClrMapping/>
  </p:clrMapOvr>
  <p:transition advTm="1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lgerian" panose="04020705040A02060702" pitchFamily="82" charset="0"/>
              </a:rPr>
              <a:t>RARE BOOKS SECTION </a:t>
            </a:r>
            <a:endParaRPr lang="en-US" sz="6000" dirty="0">
              <a:latin typeface="Algerian" panose="04020705040A02060702" pitchFamily="8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600200"/>
            <a:ext cx="7772400" cy="4800600"/>
          </a:xfrm>
        </p:spPr>
      </p:pic>
    </p:spTree>
    <p:extLst>
      <p:ext uri="{BB962C8B-B14F-4D97-AF65-F5344CB8AC3E}">
        <p14:creationId xmlns:p14="http://schemas.microsoft.com/office/powerpoint/2010/main" val="3077295152"/>
      </p:ext>
    </p:extLst>
  </p:cSld>
  <p:clrMapOvr>
    <a:masterClrMapping/>
  </p:clrMapOvr>
  <p:transition advTm="1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lgerian" panose="04020705040A02060702" pitchFamily="82" charset="0"/>
              </a:rPr>
              <a:t>LIBRARY AT A GLANCE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2129555"/>
              </p:ext>
            </p:extLst>
          </p:nvPr>
        </p:nvGraphicFramePr>
        <p:xfrm>
          <a:off x="304800" y="1600200"/>
          <a:ext cx="8382000" cy="5090270"/>
        </p:xfrm>
        <a:graphic>
          <a:graphicData uri="http://schemas.openxmlformats.org/drawingml/2006/table">
            <a:tbl>
              <a:tblPr firstRow="1" firstCol="1" bandRow="1">
                <a:tableStyleId>{5C22544A-7EE6-4342-B048-85BDC9FD1C3A}</a:tableStyleId>
              </a:tblPr>
              <a:tblGrid>
                <a:gridCol w="6319079">
                  <a:extLst>
                    <a:ext uri="{9D8B030D-6E8A-4147-A177-3AD203B41FA5}">
                      <a16:colId xmlns:a16="http://schemas.microsoft.com/office/drawing/2014/main" val="2859822677"/>
                    </a:ext>
                  </a:extLst>
                </a:gridCol>
                <a:gridCol w="2062921">
                  <a:extLst>
                    <a:ext uri="{9D8B030D-6E8A-4147-A177-3AD203B41FA5}">
                      <a16:colId xmlns:a16="http://schemas.microsoft.com/office/drawing/2014/main" val="3483193371"/>
                    </a:ext>
                  </a:extLst>
                </a:gridCol>
              </a:tblGrid>
              <a:tr h="552108">
                <a:tc>
                  <a:txBody>
                    <a:bodyPr/>
                    <a:lstStyle/>
                    <a:p>
                      <a:pPr marL="0" marR="0" algn="l">
                        <a:lnSpc>
                          <a:spcPct val="115000"/>
                        </a:lnSpc>
                        <a:spcBef>
                          <a:spcPts val="0"/>
                        </a:spcBef>
                        <a:spcAft>
                          <a:spcPts val="0"/>
                        </a:spcAft>
                      </a:pPr>
                      <a:r>
                        <a:rPr lang="en-US" sz="3200" dirty="0">
                          <a:solidFill>
                            <a:schemeClr val="tx1"/>
                          </a:solidFill>
                          <a:effectLst/>
                        </a:rPr>
                        <a:t>TOTAL </a:t>
                      </a:r>
                      <a:r>
                        <a:rPr lang="en-US" sz="3200" dirty="0" smtClean="0">
                          <a:solidFill>
                            <a:schemeClr val="tx1"/>
                          </a:solidFill>
                          <a:effectLst/>
                        </a:rPr>
                        <a:t>COLLECTION OF BOOKS                 </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rPr>
                        <a:t>49062</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4243224532"/>
                  </a:ext>
                </a:extLst>
              </a:tr>
              <a:tr h="552108">
                <a:tc>
                  <a:txBody>
                    <a:bodyPr/>
                    <a:lstStyle/>
                    <a:p>
                      <a:pPr marL="0" marR="0" algn="l">
                        <a:lnSpc>
                          <a:spcPct val="115000"/>
                        </a:lnSpc>
                        <a:spcBef>
                          <a:spcPts val="0"/>
                        </a:spcBef>
                        <a:spcAft>
                          <a:spcPts val="0"/>
                        </a:spcAft>
                      </a:pPr>
                      <a:r>
                        <a:rPr lang="en-US" sz="3200" dirty="0">
                          <a:solidFill>
                            <a:schemeClr val="tx1"/>
                          </a:solidFill>
                          <a:effectLst/>
                        </a:rPr>
                        <a:t>NO. OF  TITLES</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rPr>
                        <a:t>9632</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785204094"/>
                  </a:ext>
                </a:extLst>
              </a:tr>
              <a:tr h="552108">
                <a:tc>
                  <a:txBody>
                    <a:bodyPr/>
                    <a:lstStyle/>
                    <a:p>
                      <a:pPr marL="0" marR="0" algn="l">
                        <a:lnSpc>
                          <a:spcPct val="115000"/>
                        </a:lnSpc>
                        <a:spcBef>
                          <a:spcPts val="0"/>
                        </a:spcBef>
                        <a:spcAft>
                          <a:spcPts val="0"/>
                        </a:spcAft>
                      </a:pPr>
                      <a:r>
                        <a:rPr lang="en-US" sz="3200" dirty="0">
                          <a:solidFill>
                            <a:schemeClr val="tx1"/>
                          </a:solidFill>
                          <a:effectLst/>
                        </a:rPr>
                        <a:t>REFERENCE </a:t>
                      </a:r>
                      <a:r>
                        <a:rPr lang="en-US" sz="3200" dirty="0" smtClean="0">
                          <a:solidFill>
                            <a:schemeClr val="tx1"/>
                          </a:solidFill>
                          <a:effectLst/>
                        </a:rPr>
                        <a:t>&amp; GENERAL </a:t>
                      </a:r>
                      <a:r>
                        <a:rPr lang="en-US" sz="3200" dirty="0">
                          <a:solidFill>
                            <a:schemeClr val="tx1"/>
                          </a:solidFill>
                          <a:effectLst/>
                        </a:rPr>
                        <a:t>BOOKS</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latin typeface="+mn-lt"/>
                          <a:ea typeface="+mn-ea"/>
                        </a:rPr>
                        <a:t>2547</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3213412439"/>
                  </a:ext>
                </a:extLst>
              </a:tr>
              <a:tr h="582223">
                <a:tc>
                  <a:txBody>
                    <a:bodyPr/>
                    <a:lstStyle/>
                    <a:p>
                      <a:pPr marL="0" marR="0" algn="l">
                        <a:lnSpc>
                          <a:spcPct val="115000"/>
                        </a:lnSpc>
                        <a:spcBef>
                          <a:spcPts val="0"/>
                        </a:spcBef>
                        <a:spcAft>
                          <a:spcPts val="0"/>
                        </a:spcAft>
                      </a:pPr>
                      <a:r>
                        <a:rPr lang="en-US" sz="3200" dirty="0">
                          <a:solidFill>
                            <a:schemeClr val="tx1"/>
                          </a:solidFill>
                          <a:effectLst/>
                        </a:rPr>
                        <a:t>RARE BOOKS</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a:solidFill>
                            <a:schemeClr val="tx1"/>
                          </a:solidFill>
                          <a:effectLst/>
                        </a:rPr>
                        <a:t>101</a:t>
                      </a:r>
                      <a:endParaRPr lang="en-US" sz="320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443958273"/>
                  </a:ext>
                </a:extLst>
              </a:tr>
              <a:tr h="552108">
                <a:tc>
                  <a:txBody>
                    <a:bodyPr/>
                    <a:lstStyle/>
                    <a:p>
                      <a:pPr marL="0" marR="0" algn="l">
                        <a:lnSpc>
                          <a:spcPct val="115000"/>
                        </a:lnSpc>
                        <a:spcBef>
                          <a:spcPts val="0"/>
                        </a:spcBef>
                        <a:spcAft>
                          <a:spcPts val="0"/>
                        </a:spcAft>
                      </a:pPr>
                      <a:r>
                        <a:rPr lang="en-US" sz="3200" dirty="0">
                          <a:solidFill>
                            <a:schemeClr val="tx1"/>
                          </a:solidFill>
                          <a:effectLst/>
                        </a:rPr>
                        <a:t>BOOK BANK </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latin typeface="+mn-lt"/>
                          <a:ea typeface="+mn-ea"/>
                        </a:rPr>
                        <a:t>956</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3157071050"/>
                  </a:ext>
                </a:extLst>
              </a:tr>
              <a:tr h="552108">
                <a:tc>
                  <a:txBody>
                    <a:bodyPr/>
                    <a:lstStyle/>
                    <a:p>
                      <a:pPr marL="0" marR="0" algn="l">
                        <a:lnSpc>
                          <a:spcPct val="115000"/>
                        </a:lnSpc>
                        <a:spcBef>
                          <a:spcPts val="0"/>
                        </a:spcBef>
                        <a:spcAft>
                          <a:spcPts val="0"/>
                        </a:spcAft>
                      </a:pPr>
                      <a:r>
                        <a:rPr lang="en-US" sz="3200" dirty="0">
                          <a:solidFill>
                            <a:schemeClr val="tx1"/>
                          </a:solidFill>
                          <a:effectLst/>
                        </a:rPr>
                        <a:t>PRINT JOURNALS </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latin typeface="+mn-lt"/>
                          <a:ea typeface="+mn-ea"/>
                        </a:rPr>
                        <a:t>64</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2045909097"/>
                  </a:ext>
                </a:extLst>
              </a:tr>
              <a:tr h="552108">
                <a:tc>
                  <a:txBody>
                    <a:bodyPr/>
                    <a:lstStyle/>
                    <a:p>
                      <a:pPr marL="0" marR="0" algn="l">
                        <a:lnSpc>
                          <a:spcPct val="115000"/>
                        </a:lnSpc>
                        <a:spcBef>
                          <a:spcPts val="0"/>
                        </a:spcBef>
                        <a:spcAft>
                          <a:spcPts val="0"/>
                        </a:spcAft>
                      </a:pPr>
                      <a:r>
                        <a:rPr lang="en-US" sz="3200" dirty="0">
                          <a:solidFill>
                            <a:schemeClr val="tx1"/>
                          </a:solidFill>
                          <a:effectLst/>
                        </a:rPr>
                        <a:t>BOUND VOLS. OF PREVIOUS YEARS </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latin typeface="+mn-lt"/>
                          <a:ea typeface="+mn-ea"/>
                        </a:rPr>
                        <a:t>1199</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1689086074"/>
                  </a:ext>
                </a:extLst>
              </a:tr>
              <a:tr h="552108">
                <a:tc>
                  <a:txBody>
                    <a:bodyPr/>
                    <a:lstStyle/>
                    <a:p>
                      <a:pPr marL="0" marR="0" algn="l">
                        <a:lnSpc>
                          <a:spcPct val="115000"/>
                        </a:lnSpc>
                        <a:spcBef>
                          <a:spcPts val="0"/>
                        </a:spcBef>
                        <a:spcAft>
                          <a:spcPts val="0"/>
                        </a:spcAft>
                      </a:pPr>
                      <a:r>
                        <a:rPr lang="en-US" sz="3200" dirty="0">
                          <a:solidFill>
                            <a:schemeClr val="tx1"/>
                          </a:solidFill>
                          <a:effectLst/>
                        </a:rPr>
                        <a:t>NEWSPAPERS</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latin typeface="+mn-lt"/>
                          <a:ea typeface="+mn-ea"/>
                        </a:rPr>
                        <a:t>21</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27235054"/>
                  </a:ext>
                </a:extLst>
              </a:tr>
              <a:tr h="582223">
                <a:tc>
                  <a:txBody>
                    <a:bodyPr/>
                    <a:lstStyle/>
                    <a:p>
                      <a:pPr marL="0" marR="0" algn="l">
                        <a:lnSpc>
                          <a:spcPct val="115000"/>
                        </a:lnSpc>
                        <a:spcBef>
                          <a:spcPts val="0"/>
                        </a:spcBef>
                        <a:spcAft>
                          <a:spcPts val="0"/>
                        </a:spcAft>
                      </a:pPr>
                      <a:r>
                        <a:rPr lang="en-US" sz="3200" dirty="0">
                          <a:solidFill>
                            <a:schemeClr val="tx1"/>
                          </a:solidFill>
                          <a:effectLst/>
                        </a:rPr>
                        <a:t>MAGAZINES</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rPr>
                        <a:t>21</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2289774098"/>
                  </a:ext>
                </a:extLst>
              </a:tr>
            </a:tbl>
          </a:graphicData>
        </a:graphic>
      </p:graphicFrame>
    </p:spTree>
    <p:extLst>
      <p:ext uri="{BB962C8B-B14F-4D97-AF65-F5344CB8AC3E}">
        <p14:creationId xmlns:p14="http://schemas.microsoft.com/office/powerpoint/2010/main" val="2604459287"/>
      </p:ext>
    </p:extLst>
  </p:cSld>
  <p:clrMapOvr>
    <a:masterClrMapping/>
  </p:clrMapOvr>
  <p:transition advTm="1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lgerian" panose="04020705040A02060702" pitchFamily="82" charset="0"/>
              </a:rPr>
              <a:t>PG COURSES BOOKS SECTION </a:t>
            </a:r>
            <a:endParaRPr lang="en-US" dirty="0">
              <a:latin typeface="Algerian" panose="04020705040A02060702" pitchFamily="82" charset="0"/>
            </a:endParaRPr>
          </a:p>
        </p:txBody>
      </p:sp>
      <p:pic>
        <p:nvPicPr>
          <p:cNvPr id="4" name="Content Placeholder 3" descr="C:\Users\admin\Downloads\WhatsApp Image 2023-08-17 at 11.13.31 PM.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001000" cy="4800600"/>
          </a:xfrm>
          <a:prstGeom prst="rect">
            <a:avLst/>
          </a:prstGeom>
          <a:noFill/>
          <a:ln>
            <a:noFill/>
          </a:ln>
        </p:spPr>
      </p:pic>
    </p:spTree>
    <p:extLst>
      <p:ext uri="{BB962C8B-B14F-4D97-AF65-F5344CB8AC3E}">
        <p14:creationId xmlns:p14="http://schemas.microsoft.com/office/powerpoint/2010/main" val="1906310061"/>
      </p:ext>
    </p:extLst>
  </p:cSld>
  <p:clrMapOvr>
    <a:masterClrMapping/>
  </p:clrMapOvr>
  <p:transition advTm="1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STACK AREA- GROUND FLOOR</a:t>
            </a:r>
            <a:endParaRPr lang="en-US" dirty="0">
              <a:latin typeface="Algerian" panose="04020705040A02060702" pitchFamily="82" charset="0"/>
            </a:endParaRPr>
          </a:p>
        </p:txBody>
      </p:sp>
      <p:pic>
        <p:nvPicPr>
          <p:cNvPr id="4" name="Content Placeholder 3" descr="C:\Users\admin\Downloads\DSC_532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417638"/>
            <a:ext cx="7848600" cy="4830761"/>
          </a:xfrm>
          <a:prstGeom prst="rect">
            <a:avLst/>
          </a:prstGeom>
          <a:noFill/>
          <a:ln>
            <a:noFill/>
          </a:ln>
        </p:spPr>
      </p:pic>
    </p:spTree>
    <p:extLst>
      <p:ext uri="{BB962C8B-B14F-4D97-AF65-F5344CB8AC3E}">
        <p14:creationId xmlns:p14="http://schemas.microsoft.com/office/powerpoint/2010/main" val="2141051682"/>
      </p:ext>
    </p:extLst>
  </p:cSld>
  <p:clrMapOvr>
    <a:masterClrMapping/>
  </p:clrMapOvr>
  <p:transition advTm="1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lgerian" panose="04020705040A02060702" pitchFamily="82" charset="0"/>
              </a:rPr>
              <a:t>STACK AREA- </a:t>
            </a:r>
            <a:r>
              <a:rPr lang="en-US" dirty="0" smtClean="0">
                <a:latin typeface="Algerian" panose="04020705040A02060702" pitchFamily="82" charset="0"/>
              </a:rPr>
              <a:t>FIRST </a:t>
            </a:r>
            <a:r>
              <a:rPr lang="en-US" dirty="0">
                <a:latin typeface="Algerian" panose="04020705040A02060702" pitchFamily="82" charset="0"/>
              </a:rPr>
              <a:t>FLOOR</a:t>
            </a:r>
            <a:endParaRPr lang="en-US" dirty="0"/>
          </a:p>
        </p:txBody>
      </p:sp>
      <p:pic>
        <p:nvPicPr>
          <p:cNvPr id="4" name="Content Placeholder 3" descr="C:\Users\admin\Downloads\WhatsApp Image 2023-08-17 at 11.14.20 PM.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153400" cy="4953000"/>
          </a:xfrm>
          <a:prstGeom prst="rect">
            <a:avLst/>
          </a:prstGeom>
          <a:noFill/>
          <a:ln>
            <a:noFill/>
          </a:ln>
        </p:spPr>
      </p:pic>
    </p:spTree>
    <p:extLst>
      <p:ext uri="{BB962C8B-B14F-4D97-AF65-F5344CB8AC3E}">
        <p14:creationId xmlns:p14="http://schemas.microsoft.com/office/powerpoint/2010/main" val="3927076249"/>
      </p:ext>
    </p:extLst>
  </p:cSld>
  <p:clrMapOvr>
    <a:masterClrMapping/>
  </p:clrMapOvr>
  <p:transition advTm="1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PERIODICAL SECTION </a:t>
            </a:r>
            <a:endParaRPr lang="en-US" sz="6600" dirty="0">
              <a:latin typeface="Britannic Bold" panose="020B0903060703020204" pitchFamily="34" charset="0"/>
            </a:endParaRPr>
          </a:p>
        </p:txBody>
      </p:sp>
      <p:sp>
        <p:nvSpPr>
          <p:cNvPr id="6" name="Rectangle 5"/>
          <p:cNvSpPr/>
          <p:nvPr/>
        </p:nvSpPr>
        <p:spPr>
          <a:xfrm rot="10800000" flipV="1">
            <a:off x="304800" y="5576501"/>
            <a:ext cx="8610599" cy="646331"/>
          </a:xfrm>
          <a:prstGeom prst="rect">
            <a:avLst/>
          </a:prstGeom>
        </p:spPr>
        <p:txBody>
          <a:bodyPr wrap="square">
            <a:spAutoFit/>
          </a:bodyPr>
          <a:lstStyle/>
          <a:p>
            <a:pPr algn="ctr"/>
            <a:r>
              <a:rPr lang="en-US" dirty="0">
                <a:latin typeface="Arial Black" panose="020B0A04020102020204" pitchFamily="34" charset="0"/>
                <a:ea typeface="SimSun" panose="02010600030101010101" pitchFamily="2" charset="-122"/>
              </a:rPr>
              <a:t>LIBRARY SUBSCRIBES TO </a:t>
            </a:r>
            <a:r>
              <a:rPr lang="en-US" dirty="0" smtClean="0">
                <a:latin typeface="Arial Black" panose="020B0A04020102020204" pitchFamily="34" charset="0"/>
                <a:ea typeface="SimSun" panose="02010600030101010101" pitchFamily="2" charset="-122"/>
              </a:rPr>
              <a:t>64 </a:t>
            </a:r>
            <a:r>
              <a:rPr lang="en-US" dirty="0">
                <a:latin typeface="Arial Black" panose="020B0A04020102020204" pitchFamily="34" charset="0"/>
                <a:ea typeface="SimSun" panose="02010600030101010101" pitchFamily="2" charset="-122"/>
              </a:rPr>
              <a:t>PRINT </a:t>
            </a:r>
            <a:r>
              <a:rPr lang="en-US" dirty="0" smtClean="0">
                <a:latin typeface="Arial Black" panose="020B0A04020102020204" pitchFamily="34" charset="0"/>
                <a:ea typeface="SimSun" panose="02010600030101010101" pitchFamily="2" charset="-122"/>
              </a:rPr>
              <a:t>JOURNALS, </a:t>
            </a:r>
            <a:r>
              <a:rPr lang="en-US" dirty="0" smtClean="0">
                <a:latin typeface="Arial Black" panose="020B0A04020102020204" pitchFamily="34" charset="0"/>
                <a:ea typeface="SimSun" panose="02010600030101010101" pitchFamily="2" charset="-122"/>
              </a:rPr>
              <a:t>21</a:t>
            </a:r>
            <a:r>
              <a:rPr lang="en-US" b="1" dirty="0">
                <a:latin typeface="Arial Black" panose="020B0A04020102020204" pitchFamily="34" charset="0"/>
                <a:ea typeface="SimSun" panose="02010600030101010101" pitchFamily="2" charset="-122"/>
              </a:rPr>
              <a:t> </a:t>
            </a:r>
            <a:r>
              <a:rPr lang="en-US" b="1" dirty="0" smtClean="0">
                <a:latin typeface="Arial Black" panose="020B0A04020102020204" pitchFamily="34" charset="0"/>
                <a:ea typeface="SimSun" panose="02010600030101010101" pitchFamily="2" charset="-122"/>
              </a:rPr>
              <a:t>MAGAZINES</a:t>
            </a:r>
            <a:r>
              <a:rPr lang="en-US" b="1" dirty="0">
                <a:latin typeface="Arial Black" panose="020B0A04020102020204" pitchFamily="34" charset="0"/>
                <a:ea typeface="SimSun" panose="02010600030101010101" pitchFamily="2" charset="-122"/>
              </a:rPr>
              <a:t> </a:t>
            </a:r>
            <a:r>
              <a:rPr lang="en-US" dirty="0">
                <a:latin typeface="Arial Black" panose="020B0A04020102020204" pitchFamily="34" charset="0"/>
                <a:ea typeface="SimSun" panose="02010600030101010101" pitchFamily="2" charset="-122"/>
              </a:rPr>
              <a:t>AND </a:t>
            </a:r>
            <a:r>
              <a:rPr lang="en-US" b="1" dirty="0" smtClean="0">
                <a:latin typeface="Arial Black" panose="020B0A04020102020204" pitchFamily="34" charset="0"/>
                <a:ea typeface="SimSun" panose="02010600030101010101" pitchFamily="2" charset="-122"/>
              </a:rPr>
              <a:t>21</a:t>
            </a:r>
            <a:r>
              <a:rPr lang="en-US" b="1" dirty="0">
                <a:latin typeface="Arial Black" panose="020B0A04020102020204" pitchFamily="34" charset="0"/>
                <a:ea typeface="SimSun" panose="02010600030101010101" pitchFamily="2" charset="-122"/>
              </a:rPr>
              <a:t> NEWSPAPERS</a:t>
            </a:r>
            <a:endParaRPr lang="en-US" dirty="0">
              <a:latin typeface="Arial Black" panose="020B0A04020102020204" pitchFamily="34" charset="0"/>
            </a:endParaRPr>
          </a:p>
        </p:txBody>
      </p:sp>
      <p:pic>
        <p:nvPicPr>
          <p:cNvPr id="7" name="Content Placeholder 6" descr="C:\Users\admin\Downloads\WhatsApp Image 2025-02-20 at 10.27.44 AM.jpe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00201"/>
            <a:ext cx="8534399" cy="3976300"/>
          </a:xfrm>
          <a:prstGeom prst="ellipse">
            <a:avLst/>
          </a:prstGeom>
          <a:ln>
            <a:noFill/>
          </a:ln>
          <a:effectLst>
            <a:softEdge rad="112500"/>
          </a:effectLst>
        </p:spPr>
      </p:pic>
    </p:spTree>
    <p:extLst>
      <p:ext uri="{BB962C8B-B14F-4D97-AF65-F5344CB8AC3E}">
        <p14:creationId xmlns:p14="http://schemas.microsoft.com/office/powerpoint/2010/main" val="2281570896"/>
      </p:ext>
    </p:extLst>
  </p:cSld>
  <p:clrMapOvr>
    <a:masterClrMapping/>
  </p:clrMapOvr>
  <p:transition advTm="1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latin typeface="Britannic Bold" panose="020B0903060703020204" pitchFamily="34" charset="0"/>
              </a:rPr>
              <a:t>SUBSCRIBED </a:t>
            </a:r>
            <a:r>
              <a:rPr lang="en-US" sz="3600" b="1" dirty="0">
                <a:latin typeface="Britannic Bold" panose="020B0903060703020204" pitchFamily="34" charset="0"/>
              </a:rPr>
              <a:t>PRINT </a:t>
            </a:r>
            <a:r>
              <a:rPr lang="en-US" sz="3600" b="1" dirty="0" smtClean="0">
                <a:latin typeface="Britannic Bold" panose="020B0903060703020204" pitchFamily="34" charset="0"/>
              </a:rPr>
              <a:t>JOURNALS – YEAR 2026</a:t>
            </a:r>
            <a:r>
              <a:rPr lang="en-US" sz="2000" b="1" dirty="0"/>
              <a:t/>
            </a:r>
            <a:br>
              <a:rPr lang="en-US" sz="2000" b="1"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32365650"/>
              </p:ext>
            </p:extLst>
          </p:nvPr>
        </p:nvGraphicFramePr>
        <p:xfrm>
          <a:off x="342900" y="882754"/>
          <a:ext cx="8458200" cy="5949596"/>
        </p:xfrm>
        <a:graphic>
          <a:graphicData uri="http://schemas.openxmlformats.org/drawingml/2006/table">
            <a:tbl>
              <a:tblPr>
                <a:tableStyleId>{5C22544A-7EE6-4342-B048-85BDC9FD1C3A}</a:tableStyleId>
              </a:tblPr>
              <a:tblGrid>
                <a:gridCol w="1130115">
                  <a:extLst>
                    <a:ext uri="{9D8B030D-6E8A-4147-A177-3AD203B41FA5}">
                      <a16:colId xmlns:a16="http://schemas.microsoft.com/office/drawing/2014/main" val="382646618"/>
                    </a:ext>
                  </a:extLst>
                </a:gridCol>
                <a:gridCol w="7328085">
                  <a:extLst>
                    <a:ext uri="{9D8B030D-6E8A-4147-A177-3AD203B41FA5}">
                      <a16:colId xmlns:a16="http://schemas.microsoft.com/office/drawing/2014/main" val="4066035704"/>
                    </a:ext>
                  </a:extLst>
                </a:gridCol>
              </a:tblGrid>
              <a:tr h="278596">
                <a:tc gridSpan="2">
                  <a:txBody>
                    <a:bodyPr/>
                    <a:lstStyle/>
                    <a:p>
                      <a:pPr algn="l" fontAlgn="ctr"/>
                      <a:r>
                        <a:rPr lang="en-US" sz="1800" b="1" u="none" strike="noStrike" dirty="0">
                          <a:effectLst/>
                        </a:rPr>
                        <a:t>APPLIED SCIENCE</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49181227"/>
                  </a:ext>
                </a:extLst>
              </a:tr>
              <a:tr h="222877">
                <a:tc>
                  <a:txBody>
                    <a:bodyPr/>
                    <a:lstStyle/>
                    <a:p>
                      <a:pPr algn="ctr" fontAlgn="ctr"/>
                      <a:r>
                        <a:rPr lang="en-US" sz="1400" b="1" u="none" strike="noStrike">
                          <a:effectLst/>
                        </a:rPr>
                        <a:t>1</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GLOBAL JOURNAL OF PURE &amp; APPLIED MATHEMATICS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449351"/>
                  </a:ext>
                </a:extLst>
              </a:tr>
              <a:tr h="222877">
                <a:tc>
                  <a:txBody>
                    <a:bodyPr/>
                    <a:lstStyle/>
                    <a:p>
                      <a:pPr algn="ctr" fontAlgn="ctr"/>
                      <a:r>
                        <a:rPr lang="en-US" sz="1400" b="1" u="none" strike="noStrike" dirty="0">
                          <a:effectLst/>
                        </a:rPr>
                        <a:t>2</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PURE &amp; APPLIED PHYSICS</a:t>
                      </a:r>
                      <a:endParaRPr lang="en-US" sz="1400" b="1" i="0" u="none" strike="noStrike" dirty="0">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8436297"/>
                  </a:ext>
                </a:extLst>
              </a:tr>
              <a:tr h="189446">
                <a:tc>
                  <a:txBody>
                    <a:bodyPr/>
                    <a:lstStyle/>
                    <a:p>
                      <a:pPr algn="ctr" fontAlgn="ctr"/>
                      <a:r>
                        <a:rPr lang="en-US" sz="1400" b="1" u="none" strike="noStrike">
                          <a:effectLst/>
                        </a:rPr>
                        <a:t>3</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APPLIED CHEMISTRY</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8862930"/>
                  </a:ext>
                </a:extLst>
              </a:tr>
              <a:tr h="278596">
                <a:tc gridSpan="2">
                  <a:txBody>
                    <a:bodyPr/>
                    <a:lstStyle/>
                    <a:p>
                      <a:pPr algn="l" fontAlgn="ctr"/>
                      <a:r>
                        <a:rPr lang="en-US" sz="2000" b="1" u="none" strike="noStrike" dirty="0">
                          <a:effectLst/>
                        </a:rPr>
                        <a:t>ECE</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319342"/>
                  </a:ext>
                </a:extLst>
              </a:tr>
              <a:tr h="378892">
                <a:tc>
                  <a:txBody>
                    <a:bodyPr/>
                    <a:lstStyle/>
                    <a:p>
                      <a:pPr algn="ctr" fontAlgn="ctr"/>
                      <a:r>
                        <a:rPr lang="en-US" sz="1400" b="1" u="none" strike="noStrike">
                          <a:effectLst/>
                        </a:rPr>
                        <a:t>4</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ELECTRONICS &amp; COMMUNICATION ENGG.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7570281"/>
                  </a:ext>
                </a:extLst>
              </a:tr>
              <a:tr h="378892">
                <a:tc>
                  <a:txBody>
                    <a:bodyPr/>
                    <a:lstStyle/>
                    <a:p>
                      <a:pPr algn="ctr" fontAlgn="ctr"/>
                      <a:r>
                        <a:rPr lang="en-US" sz="1400" b="1" u="none" strike="noStrike">
                          <a:effectLst/>
                        </a:rPr>
                        <a:t>5</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MOBILE COMMUNICATION &amp; NETWORKING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1545692"/>
                  </a:ext>
                </a:extLst>
              </a:tr>
              <a:tr h="378892">
                <a:tc>
                  <a:txBody>
                    <a:bodyPr/>
                    <a:lstStyle/>
                    <a:p>
                      <a:pPr algn="ctr" fontAlgn="ctr"/>
                      <a:r>
                        <a:rPr lang="en-US" sz="1400" b="1" u="none" strike="noStrike">
                          <a:effectLst/>
                        </a:rPr>
                        <a:t>6</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ELECTRONIC NETWORK,DEVICES &amp; FIELDS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6019143"/>
                  </a:ext>
                </a:extLst>
              </a:tr>
              <a:tr h="189446">
                <a:tc>
                  <a:txBody>
                    <a:bodyPr/>
                    <a:lstStyle/>
                    <a:p>
                      <a:pPr algn="ctr" fontAlgn="ctr"/>
                      <a:r>
                        <a:rPr lang="en-US" sz="1400" b="1" u="none" strike="noStrike">
                          <a:effectLst/>
                        </a:rPr>
                        <a:t>7</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ADVANCES IN WIRELESS &amp; MOBILE COMMUNICATION</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1634667"/>
                  </a:ext>
                </a:extLst>
              </a:tr>
              <a:tr h="189446">
                <a:tc>
                  <a:txBody>
                    <a:bodyPr/>
                    <a:lstStyle/>
                    <a:p>
                      <a:pPr algn="ctr" fontAlgn="ctr"/>
                      <a:r>
                        <a:rPr lang="en-US" sz="1400" b="1" u="none" strike="noStrike">
                          <a:effectLst/>
                        </a:rPr>
                        <a:t>8</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INDIAN JOURNAL OF DIGITAL ELECTRONIC TECHNOLOGIES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2688693"/>
                  </a:ext>
                </a:extLst>
              </a:tr>
              <a:tr h="278596">
                <a:tc gridSpan="2">
                  <a:txBody>
                    <a:bodyPr/>
                    <a:lstStyle/>
                    <a:p>
                      <a:pPr algn="l" fontAlgn="ctr"/>
                      <a:r>
                        <a:rPr lang="en-US" sz="2000" b="1" u="none" strike="noStrike" dirty="0">
                          <a:effectLst/>
                        </a:rPr>
                        <a:t>CSE  &amp; IT</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03043427"/>
                  </a:ext>
                </a:extLst>
              </a:tr>
              <a:tr h="378892">
                <a:tc>
                  <a:txBody>
                    <a:bodyPr/>
                    <a:lstStyle/>
                    <a:p>
                      <a:pPr algn="ctr" fontAlgn="ctr"/>
                      <a:r>
                        <a:rPr lang="en-US" sz="1400" b="1" u="none" strike="noStrike">
                          <a:effectLst/>
                        </a:rPr>
                        <a:t>9</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ADVANCED SOFTWARE ENGINEERING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0378832"/>
                  </a:ext>
                </a:extLst>
              </a:tr>
              <a:tr h="378892">
                <a:tc>
                  <a:txBody>
                    <a:bodyPr/>
                    <a:lstStyle/>
                    <a:p>
                      <a:pPr algn="ctr" fontAlgn="ctr"/>
                      <a:r>
                        <a:rPr lang="en-US" sz="1400" b="1" u="none" strike="noStrike">
                          <a:effectLst/>
                        </a:rPr>
                        <a:t>10</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DATA MINING &amp; DATA WAREHOUSE</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7385129"/>
                  </a:ext>
                </a:extLst>
              </a:tr>
              <a:tr h="378892">
                <a:tc>
                  <a:txBody>
                    <a:bodyPr/>
                    <a:lstStyle/>
                    <a:p>
                      <a:pPr algn="ctr" fontAlgn="ctr"/>
                      <a:r>
                        <a:rPr lang="en-US" sz="1400" b="1" u="none" strike="noStrike">
                          <a:effectLst/>
                        </a:rPr>
                        <a:t>11</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COMPUTER &amp; INTERNET SECURITY</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5079054"/>
                  </a:ext>
                </a:extLst>
              </a:tr>
              <a:tr h="378892">
                <a:tc>
                  <a:txBody>
                    <a:bodyPr/>
                    <a:lstStyle/>
                    <a:p>
                      <a:pPr algn="ctr" fontAlgn="ctr"/>
                      <a:r>
                        <a:rPr lang="en-US" sz="1400" b="1" u="none" strike="noStrike">
                          <a:effectLst/>
                        </a:rPr>
                        <a:t>12</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COMPUTATIONAL INTELLIGENT RESEARCH</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0726621"/>
                  </a:ext>
                </a:extLst>
              </a:tr>
              <a:tr h="189446">
                <a:tc>
                  <a:txBody>
                    <a:bodyPr/>
                    <a:lstStyle/>
                    <a:p>
                      <a:pPr algn="ctr" fontAlgn="ctr"/>
                      <a:r>
                        <a:rPr lang="en-US" sz="1400" b="1" u="none" strike="noStrike">
                          <a:effectLst/>
                        </a:rPr>
                        <a:t>13</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INDIAN JOURNAL OF DIGITAL INFORMATION TECHNOLOGY</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2625864"/>
                  </a:ext>
                </a:extLst>
              </a:tr>
              <a:tr h="378892">
                <a:tc>
                  <a:txBody>
                    <a:bodyPr/>
                    <a:lstStyle/>
                    <a:p>
                      <a:pPr algn="ctr" fontAlgn="ctr"/>
                      <a:r>
                        <a:rPr lang="en-US" sz="1400" b="1" u="none" strike="noStrike">
                          <a:effectLst/>
                        </a:rPr>
                        <a:t>14</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JOURNAL OF COMPUTER SCIENCE ENGINEERING &amp; SOFTWARE TESTING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2423034"/>
                  </a:ext>
                </a:extLst>
              </a:tr>
              <a:tr h="189446">
                <a:tc>
                  <a:txBody>
                    <a:bodyPr/>
                    <a:lstStyle/>
                    <a:p>
                      <a:pPr algn="ctr" fontAlgn="ctr"/>
                      <a:r>
                        <a:rPr lang="en-US" sz="1400" b="1" u="none" strike="noStrike">
                          <a:effectLst/>
                        </a:rPr>
                        <a:t>15</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JOURNAL OF COMPUTER BASED PARALLEL PROGRAMMING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5340273"/>
                  </a:ext>
                </a:extLst>
              </a:tr>
              <a:tr h="189446">
                <a:tc>
                  <a:txBody>
                    <a:bodyPr/>
                    <a:lstStyle/>
                    <a:p>
                      <a:pPr algn="ctr" fontAlgn="ctr"/>
                      <a:r>
                        <a:rPr lang="en-US" sz="1400" b="1" u="none" strike="noStrike">
                          <a:effectLst/>
                        </a:rPr>
                        <a:t>16</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INVENTI IMPACT COMPTER NETWORKS &amp; COMMUNICATIONS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0158575"/>
                  </a:ext>
                </a:extLst>
              </a:tr>
              <a:tr h="189446">
                <a:tc>
                  <a:txBody>
                    <a:bodyPr/>
                    <a:lstStyle/>
                    <a:p>
                      <a:pPr algn="ctr" fontAlgn="ctr"/>
                      <a:r>
                        <a:rPr lang="en-US" sz="1400" b="1" u="none" strike="noStrike">
                          <a:effectLst/>
                        </a:rPr>
                        <a:t>17</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INVENTI IMPACT:CLOUD COMPUTING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645639"/>
                  </a:ext>
                </a:extLst>
              </a:tr>
            </a:tbl>
          </a:graphicData>
        </a:graphic>
      </p:graphicFrame>
    </p:spTree>
    <p:extLst>
      <p:ext uri="{BB962C8B-B14F-4D97-AF65-F5344CB8AC3E}">
        <p14:creationId xmlns:p14="http://schemas.microsoft.com/office/powerpoint/2010/main" val="1562745075"/>
      </p:ext>
    </p:extLst>
  </p:cSld>
  <p:clrMapOvr>
    <a:masterClrMapping/>
  </p:clrMapOvr>
  <p:transition advTm="1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76488370"/>
              </p:ext>
            </p:extLst>
          </p:nvPr>
        </p:nvGraphicFramePr>
        <p:xfrm>
          <a:off x="533400" y="115729"/>
          <a:ext cx="8229600" cy="6480639"/>
        </p:xfrm>
        <a:graphic>
          <a:graphicData uri="http://schemas.openxmlformats.org/drawingml/2006/table">
            <a:tbl>
              <a:tblPr>
                <a:tableStyleId>{5C22544A-7EE6-4342-B048-85BDC9FD1C3A}</a:tableStyleId>
              </a:tblPr>
              <a:tblGrid>
                <a:gridCol w="1099570">
                  <a:extLst>
                    <a:ext uri="{9D8B030D-6E8A-4147-A177-3AD203B41FA5}">
                      <a16:colId xmlns:a16="http://schemas.microsoft.com/office/drawing/2014/main" val="2905035791"/>
                    </a:ext>
                  </a:extLst>
                </a:gridCol>
                <a:gridCol w="7130030">
                  <a:extLst>
                    <a:ext uri="{9D8B030D-6E8A-4147-A177-3AD203B41FA5}">
                      <a16:colId xmlns:a16="http://schemas.microsoft.com/office/drawing/2014/main" val="445594244"/>
                    </a:ext>
                  </a:extLst>
                </a:gridCol>
              </a:tblGrid>
              <a:tr h="169604">
                <a:tc gridSpan="2">
                  <a:txBody>
                    <a:bodyPr/>
                    <a:lstStyle/>
                    <a:p>
                      <a:pPr algn="l" fontAlgn="ctr"/>
                      <a:r>
                        <a:rPr lang="en-US" sz="1800" b="1" u="none" strike="noStrike" dirty="0">
                          <a:effectLst/>
                        </a:rPr>
                        <a:t>ME</a:t>
                      </a:r>
                      <a:endParaRPr lang="en-US" sz="1800" b="1" i="0" u="none" strike="noStrike" dirty="0">
                        <a:solidFill>
                          <a:srgbClr val="000000"/>
                        </a:solidFill>
                        <a:effectLst/>
                        <a:latin typeface="Calibri" panose="020F050202020403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405211802"/>
                  </a:ext>
                </a:extLst>
              </a:tr>
              <a:tr h="259760">
                <a:tc>
                  <a:txBody>
                    <a:bodyPr/>
                    <a:lstStyle/>
                    <a:p>
                      <a:pPr algn="ctr" fontAlgn="ctr"/>
                      <a:r>
                        <a:rPr lang="en-US" sz="1400" b="0" u="none" strike="noStrike" dirty="0">
                          <a:effectLst/>
                        </a:rPr>
                        <a:t>18</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JOURNAL OF MECHANICAL &amp; MECHANICS ENGINEERING</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6679494"/>
                  </a:ext>
                </a:extLst>
              </a:tr>
              <a:tr h="259760">
                <a:tc>
                  <a:txBody>
                    <a:bodyPr/>
                    <a:lstStyle/>
                    <a:p>
                      <a:pPr algn="ctr" fontAlgn="ctr"/>
                      <a:r>
                        <a:rPr lang="en-US" sz="1400" b="0" u="none" strike="noStrike" dirty="0">
                          <a:effectLst/>
                        </a:rPr>
                        <a:t>19</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JOURNAL OF ENVIRONMENT ENGINEERING &amp; STUDIES</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4712641"/>
                  </a:ext>
                </a:extLst>
              </a:tr>
              <a:tr h="259760">
                <a:tc>
                  <a:txBody>
                    <a:bodyPr/>
                    <a:lstStyle/>
                    <a:p>
                      <a:pPr algn="ctr" fontAlgn="ctr"/>
                      <a:r>
                        <a:rPr lang="en-US" sz="1400" b="0" u="none" strike="noStrike" dirty="0">
                          <a:effectLst/>
                        </a:rPr>
                        <a:t>20</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INVENTI IMPACT MECHANICAL ENGINEERING</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0475126"/>
                  </a:ext>
                </a:extLst>
              </a:tr>
              <a:tr h="169604">
                <a:tc gridSpan="2">
                  <a:txBody>
                    <a:bodyPr/>
                    <a:lstStyle/>
                    <a:p>
                      <a:pPr algn="l" fontAlgn="ctr"/>
                      <a:r>
                        <a:rPr lang="en-US" sz="1600" b="1" i="0" u="none" strike="noStrike" dirty="0" smtClean="0">
                          <a:solidFill>
                            <a:schemeClr val="dk1"/>
                          </a:solidFill>
                          <a:effectLst/>
                          <a:latin typeface="+mn-lt"/>
                        </a:rPr>
                        <a:t>MBA</a:t>
                      </a:r>
                      <a:endParaRPr lang="en-US" sz="1600" b="1" i="0" u="none" strike="noStrike" dirty="0">
                        <a:solidFill>
                          <a:srgbClr val="000000"/>
                        </a:solidFill>
                        <a:effectLst/>
                        <a:latin typeface="Calibri" panose="020F050202020403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41954416"/>
                  </a:ext>
                </a:extLst>
              </a:tr>
              <a:tr h="259760">
                <a:tc>
                  <a:txBody>
                    <a:bodyPr/>
                    <a:lstStyle/>
                    <a:p>
                      <a:pPr algn="ctr" fontAlgn="ctr"/>
                      <a:r>
                        <a:rPr lang="en-US" sz="1400" u="none" strike="noStrike" dirty="0">
                          <a:effectLst/>
                        </a:rPr>
                        <a:t>21</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MARKET RESEARCH &amp; MARKET TECHNOLOGY</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805657"/>
                  </a:ext>
                </a:extLst>
              </a:tr>
              <a:tr h="259760">
                <a:tc>
                  <a:txBody>
                    <a:bodyPr/>
                    <a:lstStyle/>
                    <a:p>
                      <a:pPr algn="ctr" fontAlgn="ctr"/>
                      <a:r>
                        <a:rPr lang="en-US" sz="1400" u="none" strike="noStrike" dirty="0">
                          <a:effectLst/>
                        </a:rPr>
                        <a:t>22</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BUSINESS ADMINISTRATION &amp; MANAGEMENT</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4581190"/>
                  </a:ext>
                </a:extLst>
              </a:tr>
              <a:tr h="259760">
                <a:tc>
                  <a:txBody>
                    <a:bodyPr/>
                    <a:lstStyle/>
                    <a:p>
                      <a:pPr algn="ctr" fontAlgn="ctr"/>
                      <a:r>
                        <a:rPr lang="en-US" sz="1400" u="none" strike="noStrike" dirty="0">
                          <a:effectLst/>
                        </a:rPr>
                        <a:t>23</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REVIEW  OF BUSINESS &amp; FINANCE </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197630"/>
                  </a:ext>
                </a:extLst>
              </a:tr>
              <a:tr h="259760">
                <a:tc>
                  <a:txBody>
                    <a:bodyPr/>
                    <a:lstStyle/>
                    <a:p>
                      <a:pPr algn="ctr" fontAlgn="ctr"/>
                      <a:r>
                        <a:rPr lang="en-US" sz="1400" u="none" strike="noStrike" dirty="0">
                          <a:effectLst/>
                        </a:rPr>
                        <a:t>24</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1" u="none" strike="noStrike" dirty="0">
                          <a:effectLst/>
                        </a:rPr>
                        <a:t>INTERNATIONAL JOURNAL OF CUSTOMER RELATION MANAGEMENT</a:t>
                      </a:r>
                      <a:endParaRPr lang="en-US" sz="1400" b="1" i="0" u="none" strike="noStrike" dirty="0">
                        <a:effectLst/>
                        <a:latin typeface="Arial" panose="020B0604020202020204" pitchFamily="34" charset="0"/>
                      </a:endParaRPr>
                    </a:p>
                  </a:txBody>
                  <a:tcPr marL="6191" marR="6191" marT="619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4599978"/>
                  </a:ext>
                </a:extLst>
              </a:tr>
              <a:tr h="259760">
                <a:tc>
                  <a:txBody>
                    <a:bodyPr/>
                    <a:lstStyle/>
                    <a:p>
                      <a:pPr algn="ctr" fontAlgn="ctr"/>
                      <a:r>
                        <a:rPr lang="en-US" sz="1400" u="none" strike="noStrike" dirty="0">
                          <a:effectLst/>
                        </a:rPr>
                        <a:t>25</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HUMAN RESOURCE MANAGEMENT</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3197769"/>
                  </a:ext>
                </a:extLst>
              </a:tr>
              <a:tr h="259760">
                <a:tc>
                  <a:txBody>
                    <a:bodyPr/>
                    <a:lstStyle/>
                    <a:p>
                      <a:pPr algn="ctr" fontAlgn="ctr"/>
                      <a:r>
                        <a:rPr lang="en-US" sz="1400" u="none" strike="noStrike" dirty="0">
                          <a:effectLst/>
                        </a:rPr>
                        <a:t>26</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IUPJOURNAL OF BANK MANAGMENT</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3684502"/>
                  </a:ext>
                </a:extLst>
              </a:tr>
              <a:tr h="259760">
                <a:tc>
                  <a:txBody>
                    <a:bodyPr/>
                    <a:lstStyle/>
                    <a:p>
                      <a:pPr algn="ctr" fontAlgn="ctr"/>
                      <a:r>
                        <a:rPr lang="en-US" sz="1400" u="none" strike="noStrike" dirty="0">
                          <a:effectLst/>
                        </a:rPr>
                        <a:t>27</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JOURNAL OF DIGITAL MARKETING</a:t>
                      </a:r>
                      <a:endParaRPr lang="en-US" sz="1400" b="1" i="0" u="none" strike="noStrike" dirty="0">
                        <a:effectLst/>
                        <a:latin typeface="Calibri" panose="020F0502020204030204" pitchFamily="34" charset="0"/>
                      </a:endParaRPr>
                    </a:p>
                  </a:txBody>
                  <a:tcPr marL="6191" marR="6191" marT="619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5050196"/>
                  </a:ext>
                </a:extLst>
              </a:tr>
              <a:tr h="259760">
                <a:tc>
                  <a:txBody>
                    <a:bodyPr/>
                    <a:lstStyle/>
                    <a:p>
                      <a:pPr algn="ctr" fontAlgn="ctr"/>
                      <a:r>
                        <a:rPr lang="en-US" sz="1400" u="none" strike="noStrike" dirty="0">
                          <a:effectLst/>
                        </a:rPr>
                        <a:t>28</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IUP JOURNAL OF OPERATIONAL MANAGEMENT</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3006555"/>
                  </a:ext>
                </a:extLst>
              </a:tr>
              <a:tr h="259760">
                <a:tc>
                  <a:txBody>
                    <a:bodyPr/>
                    <a:lstStyle/>
                    <a:p>
                      <a:pPr algn="ctr" fontAlgn="ctr"/>
                      <a:r>
                        <a:rPr lang="en-US" sz="1400" u="none" strike="noStrike" dirty="0">
                          <a:effectLst/>
                        </a:rPr>
                        <a:t>29</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IUP JOURNAL OF ORGANIZATIONAL BEHAVIOR</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640432"/>
                  </a:ext>
                </a:extLst>
              </a:tr>
              <a:tr h="512193">
                <a:tc>
                  <a:txBody>
                    <a:bodyPr/>
                    <a:lstStyle/>
                    <a:p>
                      <a:pPr algn="ctr" fontAlgn="ctr"/>
                      <a:r>
                        <a:rPr lang="en-US" sz="1400" u="none" strike="noStrike" dirty="0">
                          <a:effectLst/>
                        </a:rPr>
                        <a:t>30</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SCIENXT INTERNATIONAL JOURNAL OF RECENT TRENDS IN DIGITAL MARKETING</a:t>
                      </a:r>
                      <a:endParaRPr lang="en-US" sz="1400" b="1" i="0" u="none" strike="noStrike" dirty="0">
                        <a:effectLst/>
                        <a:latin typeface="Calibri" panose="020F0502020204030204" pitchFamily="34" charset="0"/>
                      </a:endParaRPr>
                    </a:p>
                  </a:txBody>
                  <a:tcPr marL="6191" marR="6191" marT="619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4065293"/>
                  </a:ext>
                </a:extLst>
              </a:tr>
              <a:tr h="259760">
                <a:tc>
                  <a:txBody>
                    <a:bodyPr/>
                    <a:lstStyle/>
                    <a:p>
                      <a:pPr algn="ctr" fontAlgn="ctr"/>
                      <a:r>
                        <a:rPr lang="en-US" sz="1400" u="none" strike="noStrike" dirty="0">
                          <a:effectLst/>
                        </a:rPr>
                        <a:t>31</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GLOBAL JOURNAL OF FINANCE &amp; MANAGEMENT</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8327319"/>
                  </a:ext>
                </a:extLst>
              </a:tr>
              <a:tr h="169604">
                <a:tc gridSpan="2">
                  <a:txBody>
                    <a:bodyPr/>
                    <a:lstStyle/>
                    <a:p>
                      <a:pPr algn="l" fontAlgn="ctr"/>
                      <a:r>
                        <a:rPr lang="en-US" sz="1600" b="1" u="none" strike="noStrike" dirty="0" smtClean="0">
                          <a:effectLst/>
                        </a:rPr>
                        <a:t>MCA</a:t>
                      </a:r>
                      <a:endParaRPr lang="en-US" sz="1600" b="1" i="0" u="none" strike="noStrike" dirty="0">
                        <a:solidFill>
                          <a:srgbClr val="000000"/>
                        </a:solidFill>
                        <a:effectLst/>
                        <a:latin typeface="Calibri" panose="020F050202020403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33016944"/>
                  </a:ext>
                </a:extLst>
              </a:tr>
              <a:tr h="259760">
                <a:tc>
                  <a:txBody>
                    <a:bodyPr/>
                    <a:lstStyle/>
                    <a:p>
                      <a:pPr algn="ctr" fontAlgn="ctr"/>
                      <a:r>
                        <a:rPr lang="en-US" sz="1400" u="none" strike="noStrike" dirty="0">
                          <a:effectLst/>
                        </a:rPr>
                        <a:t>32</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JOURNAL OF COMPUTER SCIENCE &amp; APPLICATIONS</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6034050"/>
                  </a:ext>
                </a:extLst>
              </a:tr>
              <a:tr h="512193">
                <a:tc>
                  <a:txBody>
                    <a:bodyPr/>
                    <a:lstStyle/>
                    <a:p>
                      <a:pPr algn="ctr" fontAlgn="ctr"/>
                      <a:r>
                        <a:rPr lang="en-US" sz="1400" u="none" strike="noStrike" dirty="0">
                          <a:effectLst/>
                        </a:rPr>
                        <a:t>33</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ADVANCED COMPUTER SCIENCE &amp; TECHNOLOGY</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4177123"/>
                  </a:ext>
                </a:extLst>
              </a:tr>
              <a:tr h="259760">
                <a:tc>
                  <a:txBody>
                    <a:bodyPr/>
                    <a:lstStyle/>
                    <a:p>
                      <a:pPr algn="ctr" fontAlgn="ctr"/>
                      <a:r>
                        <a:rPr lang="en-US" sz="1400" u="none" strike="noStrike" dirty="0">
                          <a:effectLst/>
                        </a:rPr>
                        <a:t>34</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GLOBAL JOURNAL OF COMPUTATIONAL INTELLIGENCE RESEARCH</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8362118"/>
                  </a:ext>
                </a:extLst>
              </a:tr>
              <a:tr h="259760">
                <a:tc>
                  <a:txBody>
                    <a:bodyPr/>
                    <a:lstStyle/>
                    <a:p>
                      <a:pPr algn="ctr" fontAlgn="ctr"/>
                      <a:r>
                        <a:rPr lang="en-US" sz="1400" u="none" strike="noStrike" dirty="0">
                          <a:effectLst/>
                        </a:rPr>
                        <a:t>35</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JOURNAL OF INNOVATIONS IN DIGITAL MARKETING</a:t>
                      </a:r>
                      <a:endParaRPr lang="en-US" sz="1400" b="1" i="0" u="none" strike="noStrike" dirty="0">
                        <a:effectLst/>
                        <a:latin typeface="Calibri" panose="020F0502020204030204" pitchFamily="34" charset="0"/>
                      </a:endParaRPr>
                    </a:p>
                  </a:txBody>
                  <a:tcPr marL="6191" marR="6191" marT="619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2781171"/>
                  </a:ext>
                </a:extLst>
              </a:tr>
              <a:tr h="259760">
                <a:tc>
                  <a:txBody>
                    <a:bodyPr/>
                    <a:lstStyle/>
                    <a:p>
                      <a:pPr algn="ctr" fontAlgn="ctr"/>
                      <a:r>
                        <a:rPr lang="en-US" sz="1400" u="none" strike="noStrike" dirty="0">
                          <a:effectLst/>
                        </a:rPr>
                        <a:t>36</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INDIAN JOURNAL OF COMPUTER SCIENCE :THEORY &amp; PRACTICAL</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743201"/>
                  </a:ext>
                </a:extLst>
              </a:tr>
              <a:tr h="259760">
                <a:tc>
                  <a:txBody>
                    <a:bodyPr/>
                    <a:lstStyle/>
                    <a:p>
                      <a:pPr algn="ctr" fontAlgn="ctr"/>
                      <a:r>
                        <a:rPr lang="en-US" sz="1400" u="none" strike="noStrike" dirty="0">
                          <a:effectLst/>
                        </a:rPr>
                        <a:t>37</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INVENTI IMPACT:SOFT COMPUTING</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0873574"/>
                  </a:ext>
                </a:extLst>
              </a:tr>
            </a:tbl>
          </a:graphicData>
        </a:graphic>
      </p:graphicFrame>
    </p:spTree>
  </p:cSld>
  <p:clrMapOvr>
    <a:masterClrMapping/>
  </p:clrMapOvr>
  <p:transition advTm="1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dirty="0" smtClean="0">
                <a:solidFill>
                  <a:srgbClr val="C00000"/>
                </a:solidFill>
              </a:rPr>
              <a:t/>
            </a:r>
            <a:br>
              <a:rPr lang="en-US" sz="2400" dirty="0" smtClean="0">
                <a:solidFill>
                  <a:srgbClr val="C00000"/>
                </a:solidFill>
              </a:rPr>
            </a:br>
            <a:endParaRPr lang="en-US" sz="2400" dirty="0">
              <a:solidFill>
                <a:srgbClr val="C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89031278"/>
              </p:ext>
            </p:extLst>
          </p:nvPr>
        </p:nvGraphicFramePr>
        <p:xfrm>
          <a:off x="533400" y="274634"/>
          <a:ext cx="8153400" cy="6439693"/>
        </p:xfrm>
        <a:graphic>
          <a:graphicData uri="http://schemas.openxmlformats.org/drawingml/2006/table">
            <a:tbl>
              <a:tblPr>
                <a:tableStyleId>{5C22544A-7EE6-4342-B048-85BDC9FD1C3A}</a:tableStyleId>
              </a:tblPr>
              <a:tblGrid>
                <a:gridCol w="1089390">
                  <a:extLst>
                    <a:ext uri="{9D8B030D-6E8A-4147-A177-3AD203B41FA5}">
                      <a16:colId xmlns:a16="http://schemas.microsoft.com/office/drawing/2014/main" val="3553581564"/>
                    </a:ext>
                  </a:extLst>
                </a:gridCol>
                <a:gridCol w="7064010">
                  <a:extLst>
                    <a:ext uri="{9D8B030D-6E8A-4147-A177-3AD203B41FA5}">
                      <a16:colId xmlns:a16="http://schemas.microsoft.com/office/drawing/2014/main" val="445432097"/>
                    </a:ext>
                  </a:extLst>
                </a:gridCol>
              </a:tblGrid>
              <a:tr h="381009">
                <a:tc gridSpan="2">
                  <a:txBody>
                    <a:bodyPr/>
                    <a:lstStyle/>
                    <a:p>
                      <a:pPr algn="l" fontAlgn="ctr"/>
                      <a:r>
                        <a:rPr lang="en-US" sz="2000" b="1" u="none" strike="noStrike" dirty="0">
                          <a:effectLst/>
                        </a:rPr>
                        <a:t>DATA SCIENCE</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851104442"/>
                  </a:ext>
                </a:extLst>
              </a:tr>
              <a:tr h="233224">
                <a:tc>
                  <a:txBody>
                    <a:bodyPr/>
                    <a:lstStyle/>
                    <a:p>
                      <a:pPr algn="ctr" fontAlgn="ctr"/>
                      <a:r>
                        <a:rPr lang="en-US" sz="1600" u="none" strike="noStrike" dirty="0">
                          <a:effectLst/>
                        </a:rPr>
                        <a:t>38</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BIG DATA TECHNOLOGY &amp; BUSINESS ANALYTICS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2401805"/>
                  </a:ext>
                </a:extLst>
              </a:tr>
              <a:tr h="454901">
                <a:tc>
                  <a:txBody>
                    <a:bodyPr/>
                    <a:lstStyle/>
                    <a:p>
                      <a:pPr algn="ctr" fontAlgn="ctr"/>
                      <a:r>
                        <a:rPr lang="en-US" sz="1600" u="none" strike="noStrike" dirty="0">
                          <a:effectLst/>
                        </a:rPr>
                        <a:t>39</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INNOVATIONS IN DATA SCIENCE &amp; BIG DATA MANAGEMENT</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4391078"/>
                  </a:ext>
                </a:extLst>
              </a:tr>
              <a:tr h="602687">
                <a:tc>
                  <a:txBody>
                    <a:bodyPr/>
                    <a:lstStyle/>
                    <a:p>
                      <a:pPr algn="ctr" fontAlgn="ctr"/>
                      <a:r>
                        <a:rPr lang="en-US" sz="1600" u="none" strike="noStrike" dirty="0">
                          <a:effectLst/>
                        </a:rPr>
                        <a:t>40</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u="none" strike="noStrike" dirty="0">
                          <a:effectLst/>
                        </a:rPr>
                        <a:t> JOURNAL OF INTEGRATED MARKETING COMMUNICATIONS &amp; DIGITAL MARKETING</a:t>
                      </a:r>
                      <a:endParaRPr lang="en-US" sz="1400" b="1" i="0" u="none" strike="noStrike" dirty="0">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7760751"/>
                  </a:ext>
                </a:extLst>
              </a:tr>
              <a:tr h="454901">
                <a:tc>
                  <a:txBody>
                    <a:bodyPr/>
                    <a:lstStyle/>
                    <a:p>
                      <a:pPr algn="ctr" fontAlgn="ctr"/>
                      <a:r>
                        <a:rPr lang="en-US" sz="1600" u="none" strike="noStrike" dirty="0">
                          <a:effectLst/>
                        </a:rPr>
                        <a:t>41</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INTELLIGENT DATA ANALYSIS &amp; COMPUTATIONAL STATISTICS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8308545"/>
                  </a:ext>
                </a:extLst>
              </a:tr>
              <a:tr h="233224">
                <a:tc>
                  <a:txBody>
                    <a:bodyPr/>
                    <a:lstStyle/>
                    <a:p>
                      <a:pPr algn="ctr" fontAlgn="ctr"/>
                      <a:r>
                        <a:rPr lang="en-US" sz="1600" u="none" strike="noStrike" dirty="0">
                          <a:effectLst/>
                        </a:rPr>
                        <a:t>42</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INTERNATIONAL JOURNAL OF DATA SCIENCE &amp; MANGEMENT</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0208873"/>
                  </a:ext>
                </a:extLst>
              </a:tr>
              <a:tr h="381009">
                <a:tc gridSpan="2">
                  <a:txBody>
                    <a:bodyPr/>
                    <a:lstStyle/>
                    <a:p>
                      <a:pPr algn="l" fontAlgn="ctr"/>
                      <a:r>
                        <a:rPr lang="en-US" sz="2000" b="1" u="none" strike="noStrike" dirty="0">
                          <a:effectLst/>
                        </a:rPr>
                        <a:t>CS-IOT</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941760729"/>
                  </a:ext>
                </a:extLst>
              </a:tr>
              <a:tr h="233224">
                <a:tc>
                  <a:txBody>
                    <a:bodyPr/>
                    <a:lstStyle/>
                    <a:p>
                      <a:pPr algn="ctr" fontAlgn="ctr"/>
                      <a:r>
                        <a:rPr lang="en-US" sz="1600" u="none" strike="noStrike" dirty="0">
                          <a:effectLst/>
                        </a:rPr>
                        <a:t>43</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INTERNET OF THINGS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076782"/>
                  </a:ext>
                </a:extLst>
              </a:tr>
              <a:tr h="454901">
                <a:tc>
                  <a:txBody>
                    <a:bodyPr/>
                    <a:lstStyle/>
                    <a:p>
                      <a:pPr algn="ctr" fontAlgn="ctr"/>
                      <a:r>
                        <a:rPr lang="en-US" sz="1600" u="none" strike="noStrike" dirty="0">
                          <a:effectLst/>
                        </a:rPr>
                        <a:t>44</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ADVANCEMENT OF IOT IN BLOCKCHAIN TECHNOLOGY &amp; ITS APPLICATIONS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0418453"/>
                  </a:ext>
                </a:extLst>
              </a:tr>
              <a:tr h="233224">
                <a:tc>
                  <a:txBody>
                    <a:bodyPr/>
                    <a:lstStyle/>
                    <a:p>
                      <a:pPr algn="ctr" fontAlgn="ctr"/>
                      <a:r>
                        <a:rPr lang="en-US" sz="1600" u="none" strike="noStrike" dirty="0">
                          <a:effectLst/>
                        </a:rPr>
                        <a:t>45</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IOT BASED DISTRIBUTED SENSOR NETWORKS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7562081"/>
                  </a:ext>
                </a:extLst>
              </a:tr>
              <a:tr h="233224">
                <a:tc>
                  <a:txBody>
                    <a:bodyPr/>
                    <a:lstStyle/>
                    <a:p>
                      <a:pPr algn="ctr" fontAlgn="ctr"/>
                      <a:r>
                        <a:rPr lang="en-US" sz="1600" u="none" strike="noStrike" dirty="0">
                          <a:effectLst/>
                        </a:rPr>
                        <a:t>46</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SENSOR &amp; CLOUD COMPUTING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2417421"/>
                  </a:ext>
                </a:extLst>
              </a:tr>
              <a:tr h="233224">
                <a:tc>
                  <a:txBody>
                    <a:bodyPr/>
                    <a:lstStyle/>
                    <a:p>
                      <a:pPr algn="ctr" fontAlgn="ctr"/>
                      <a:r>
                        <a:rPr lang="en-US" sz="1600" u="none" strike="noStrike" dirty="0">
                          <a:effectLst/>
                        </a:rPr>
                        <a:t>47</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FUTURE INTERNET &amp; HYPERCONNECTIVITY</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2114858"/>
                  </a:ext>
                </a:extLst>
              </a:tr>
              <a:tr h="381009">
                <a:tc gridSpan="2">
                  <a:txBody>
                    <a:bodyPr/>
                    <a:lstStyle/>
                    <a:p>
                      <a:pPr algn="l" fontAlgn="ctr"/>
                      <a:r>
                        <a:rPr lang="en-US" sz="2000" b="1" u="none" strike="noStrike" dirty="0">
                          <a:effectLst/>
                        </a:rPr>
                        <a:t>CYBER SECURITY</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61538346"/>
                  </a:ext>
                </a:extLst>
              </a:tr>
              <a:tr h="233224">
                <a:tc>
                  <a:txBody>
                    <a:bodyPr/>
                    <a:lstStyle/>
                    <a:p>
                      <a:pPr algn="ctr" fontAlgn="ctr"/>
                      <a:r>
                        <a:rPr lang="en-US" sz="1600" u="none" strike="noStrike" dirty="0">
                          <a:effectLst/>
                        </a:rPr>
                        <a:t>48</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CYBER SECURITY IN COMPUTER SYSTEM</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7870586"/>
                  </a:ext>
                </a:extLst>
              </a:tr>
              <a:tr h="392554">
                <a:tc>
                  <a:txBody>
                    <a:bodyPr/>
                    <a:lstStyle/>
                    <a:p>
                      <a:pPr algn="ctr" fontAlgn="ctr"/>
                      <a:r>
                        <a:rPr lang="en-US" sz="1600" u="none" strike="noStrike" dirty="0">
                          <a:effectLst/>
                        </a:rPr>
                        <a:t>49</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CYBER SECURITY,PRIVACY ISSUES &amp; CHALLENGES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9606126"/>
                  </a:ext>
                </a:extLst>
              </a:tr>
              <a:tr h="454901">
                <a:tc>
                  <a:txBody>
                    <a:bodyPr/>
                    <a:lstStyle/>
                    <a:p>
                      <a:pPr algn="ctr" fontAlgn="ctr"/>
                      <a:r>
                        <a:rPr lang="en-US" sz="1600" u="none" strike="noStrike" dirty="0">
                          <a:effectLst/>
                        </a:rPr>
                        <a:t>50</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HACKING TECHNIQUES ,DIGITAL CRIME PREVENTION &amp; COMPUTER VIROLOGY</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245939"/>
                  </a:ext>
                </a:extLst>
              </a:tr>
              <a:tr h="454901">
                <a:tc>
                  <a:txBody>
                    <a:bodyPr/>
                    <a:lstStyle/>
                    <a:p>
                      <a:pPr algn="ctr" fontAlgn="ctr"/>
                      <a:r>
                        <a:rPr lang="en-US" sz="1600" u="none" strike="noStrike" dirty="0">
                          <a:effectLst/>
                        </a:rPr>
                        <a:t>51</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CRYPTOGRAPHY &amp; NETWORK SECURITY,DESIGN &amp; CODES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8081396"/>
                  </a:ext>
                </a:extLst>
              </a:tr>
              <a:tr h="233224">
                <a:tc>
                  <a:txBody>
                    <a:bodyPr/>
                    <a:lstStyle/>
                    <a:p>
                      <a:pPr algn="ctr" fontAlgn="ctr"/>
                      <a:r>
                        <a:rPr lang="en-US" sz="1600" u="none" strike="noStrike" dirty="0">
                          <a:effectLst/>
                        </a:rPr>
                        <a:t>52</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u="none" strike="noStrike" dirty="0">
                          <a:effectLst/>
                        </a:rPr>
                        <a:t>INTERNATIONAL JOURNAL OF CYBER SECURITY</a:t>
                      </a:r>
                      <a:endParaRPr lang="en-US" sz="1400" b="1"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3684652"/>
                  </a:ext>
                </a:extLst>
              </a:tr>
            </a:tbl>
          </a:graphicData>
        </a:graphic>
      </p:graphicFrame>
    </p:spTree>
  </p:cSld>
  <p:clrMapOvr>
    <a:masterClrMapping/>
  </p:clrMapOvr>
  <p:transition advTm="1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74547283"/>
              </p:ext>
            </p:extLst>
          </p:nvPr>
        </p:nvGraphicFramePr>
        <p:xfrm>
          <a:off x="533400" y="304802"/>
          <a:ext cx="8153400" cy="6180867"/>
        </p:xfrm>
        <a:graphic>
          <a:graphicData uri="http://schemas.openxmlformats.org/drawingml/2006/table">
            <a:tbl>
              <a:tblPr>
                <a:tableStyleId>{5C22544A-7EE6-4342-B048-85BDC9FD1C3A}</a:tableStyleId>
              </a:tblPr>
              <a:tblGrid>
                <a:gridCol w="1089390">
                  <a:extLst>
                    <a:ext uri="{9D8B030D-6E8A-4147-A177-3AD203B41FA5}">
                      <a16:colId xmlns:a16="http://schemas.microsoft.com/office/drawing/2014/main" val="3397494205"/>
                    </a:ext>
                  </a:extLst>
                </a:gridCol>
                <a:gridCol w="7064010">
                  <a:extLst>
                    <a:ext uri="{9D8B030D-6E8A-4147-A177-3AD203B41FA5}">
                      <a16:colId xmlns:a16="http://schemas.microsoft.com/office/drawing/2014/main" val="3366641994"/>
                    </a:ext>
                  </a:extLst>
                </a:gridCol>
              </a:tblGrid>
              <a:tr h="440871">
                <a:tc gridSpan="2">
                  <a:txBody>
                    <a:bodyPr/>
                    <a:lstStyle/>
                    <a:p>
                      <a:pPr algn="l" fontAlgn="ct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32483649"/>
                  </a:ext>
                </a:extLst>
              </a:tr>
              <a:tr h="393529">
                <a:tc>
                  <a:txBody>
                    <a:bodyPr/>
                    <a:lstStyle/>
                    <a:p>
                      <a:pPr algn="ctr" fontAlgn="ctr"/>
                      <a:r>
                        <a:rPr lang="en-US" sz="1600" b="1" u="none" strike="noStrike">
                          <a:effectLst/>
                        </a:rPr>
                        <a:t>53</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JOURNAL OF ANDROID AND IOS APPLICATIONS AND TESTING</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0308791"/>
                  </a:ext>
                </a:extLst>
              </a:tr>
              <a:tr h="393529">
                <a:tc>
                  <a:txBody>
                    <a:bodyPr/>
                    <a:lstStyle/>
                    <a:p>
                      <a:pPr algn="ctr" fontAlgn="ctr"/>
                      <a:r>
                        <a:rPr lang="en-US" sz="1600" b="1" u="none" strike="noStrike">
                          <a:effectLst/>
                        </a:rPr>
                        <a:t>54</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JOURNAL OF NEW TRENDS IN ROBOTICS &amp; AUTOMATION</a:t>
                      </a:r>
                      <a:endParaRPr lang="en-US" sz="1800" b="1"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1398197"/>
                  </a:ext>
                </a:extLst>
              </a:tr>
              <a:tr h="393529">
                <a:tc>
                  <a:txBody>
                    <a:bodyPr/>
                    <a:lstStyle/>
                    <a:p>
                      <a:pPr algn="ctr" fontAlgn="ctr"/>
                      <a:r>
                        <a:rPr lang="en-US" sz="1600" b="1" u="none" strike="noStrike">
                          <a:effectLst/>
                        </a:rPr>
                        <a:t>55</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JOURNAL OF INFORMATION TECHNOLOGY AND SCIENCES</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270686"/>
                  </a:ext>
                </a:extLst>
              </a:tr>
              <a:tr h="393529">
                <a:tc>
                  <a:txBody>
                    <a:bodyPr/>
                    <a:lstStyle/>
                    <a:p>
                      <a:pPr algn="ctr" fontAlgn="ctr"/>
                      <a:r>
                        <a:rPr lang="en-US" sz="1600" b="1" u="none" strike="noStrike">
                          <a:effectLst/>
                        </a:rPr>
                        <a:t>56</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800" b="1" u="none" strike="noStrike" dirty="0">
                          <a:effectLst/>
                        </a:rPr>
                        <a:t> ICTACT JOURNAL ON COMMUNICATION TECHNOLOGY </a:t>
                      </a:r>
                      <a:endParaRPr lang="fr-FR" sz="1800" b="1" i="0" u="none" strike="noStrike" dirty="0">
                        <a:solidFill>
                          <a:srgbClr val="7030A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6820130"/>
                  </a:ext>
                </a:extLst>
              </a:tr>
              <a:tr h="393529">
                <a:tc>
                  <a:txBody>
                    <a:bodyPr/>
                    <a:lstStyle/>
                    <a:p>
                      <a:pPr algn="ctr" fontAlgn="ctr"/>
                      <a:r>
                        <a:rPr lang="en-US" sz="1600" b="1" u="none" strike="noStrike">
                          <a:effectLst/>
                        </a:rPr>
                        <a:t>57</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INVENTI IMPACT ENGINEERING MATHEMATICS</a:t>
                      </a:r>
                      <a:endParaRPr lang="en-US" sz="1800" b="1" i="0" u="none" strike="noStrike" dirty="0">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8081148"/>
                  </a:ext>
                </a:extLst>
              </a:tr>
              <a:tr h="393529">
                <a:tc>
                  <a:txBody>
                    <a:bodyPr/>
                    <a:lstStyle/>
                    <a:p>
                      <a:pPr algn="ctr" fontAlgn="ctr"/>
                      <a:r>
                        <a:rPr lang="en-US" sz="1600" b="1" u="none" strike="noStrike">
                          <a:effectLst/>
                        </a:rPr>
                        <a:t>58</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JOURNAL OF WEB DEVELOPMENT AND WEB DESIGNING</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5217778"/>
                  </a:ext>
                </a:extLst>
              </a:tr>
              <a:tr h="275174">
                <a:tc>
                  <a:txBody>
                    <a:bodyPr/>
                    <a:lstStyle/>
                    <a:p>
                      <a:pPr algn="l" fontAlgn="b"/>
                      <a:r>
                        <a:rPr lang="en-US" sz="1100" b="1" u="none" strike="noStrike">
                          <a:effectLst/>
                        </a:rPr>
                        <a:t> </a:t>
                      </a:r>
                      <a:endParaRPr lang="en-US" sz="1100" b="1"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u="none" strike="noStrike">
                          <a:effectLst/>
                        </a:rPr>
                        <a:t> </a:t>
                      </a:r>
                      <a:endParaRPr lang="en-US" sz="1100" b="1"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6887883"/>
                  </a:ext>
                </a:extLst>
              </a:tr>
              <a:tr h="440871">
                <a:tc gridSpan="2">
                  <a:txBody>
                    <a:bodyPr/>
                    <a:lstStyle/>
                    <a:p>
                      <a:pPr algn="l" fontAlgn="ctr"/>
                      <a:r>
                        <a:rPr lang="en-US" sz="1800" b="1" u="none" strike="noStrike" dirty="0">
                          <a:effectLst/>
                        </a:rPr>
                        <a:t>ARTIFICIAL INTELLIGENCE &amp; ML</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82705833"/>
                  </a:ext>
                </a:extLst>
              </a:tr>
              <a:tr h="346188">
                <a:tc>
                  <a:txBody>
                    <a:bodyPr/>
                    <a:lstStyle/>
                    <a:p>
                      <a:pPr algn="ctr" fontAlgn="ctr"/>
                      <a:r>
                        <a:rPr lang="en-US" sz="1600" b="1" u="none" strike="noStrike" dirty="0">
                          <a:effectLst/>
                        </a:rPr>
                        <a:t>59</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ICTACT JOURNAL ON DATA SCIENCE &amp; MACHINE LEARNING</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0842804"/>
                  </a:ext>
                </a:extLst>
              </a:tr>
              <a:tr h="275174">
                <a:tc>
                  <a:txBody>
                    <a:bodyPr/>
                    <a:lstStyle/>
                    <a:p>
                      <a:pPr algn="ctr" fontAlgn="ctr"/>
                      <a:r>
                        <a:rPr lang="en-US" sz="1600" b="1" u="none" strike="noStrike" dirty="0">
                          <a:effectLst/>
                        </a:rPr>
                        <a:t>60</a:t>
                      </a:r>
                      <a:endParaRPr lang="en-US"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INVENTI IMPACT :ARTIFICIAL INTELLIGENCE</a:t>
                      </a:r>
                      <a:endParaRPr lang="en-US" sz="18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8281904"/>
                  </a:ext>
                </a:extLst>
              </a:tr>
              <a:tr h="503008">
                <a:tc>
                  <a:txBody>
                    <a:bodyPr/>
                    <a:lstStyle/>
                    <a:p>
                      <a:pPr algn="ctr" fontAlgn="ctr"/>
                      <a:r>
                        <a:rPr lang="en-US" sz="1600" b="1" u="none" strike="noStrike" dirty="0">
                          <a:effectLst/>
                        </a:rPr>
                        <a:t>61</a:t>
                      </a:r>
                      <a:endParaRPr lang="en-US"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RECENT TRENDS IN ARTIFICIAL INTELLIGENCE AND ITS APPLICATIONS</a:t>
                      </a:r>
                      <a:endParaRPr lang="en-US" sz="18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1797803"/>
                  </a:ext>
                </a:extLst>
              </a:tr>
              <a:tr h="591774">
                <a:tc>
                  <a:txBody>
                    <a:bodyPr/>
                    <a:lstStyle/>
                    <a:p>
                      <a:pPr algn="ctr" fontAlgn="ctr"/>
                      <a:r>
                        <a:rPr lang="en-US" sz="1600" b="1" u="none" strike="noStrike" dirty="0">
                          <a:effectLst/>
                        </a:rPr>
                        <a:t>62</a:t>
                      </a:r>
                      <a:endParaRPr lang="en-US"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JOURNAL OFARTIFICIAL INTELLIGENCE RESEARCH &amp; ADVANCES                                  </a:t>
                      </a:r>
                      <a:endParaRPr lang="en-US" sz="1800" b="1" i="0" u="none" strike="noStrike" dirty="0">
                        <a:solidFill>
                          <a:srgbClr val="222222"/>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8521820"/>
                  </a:ext>
                </a:extLst>
              </a:tr>
              <a:tr h="591774">
                <a:tc>
                  <a:txBody>
                    <a:bodyPr/>
                    <a:lstStyle/>
                    <a:p>
                      <a:pPr algn="ctr" fontAlgn="ctr"/>
                      <a:r>
                        <a:rPr lang="en-US" sz="1600" b="1" u="none" strike="noStrike" dirty="0">
                          <a:effectLst/>
                        </a:rPr>
                        <a:t>63</a:t>
                      </a:r>
                      <a:endParaRPr lang="en-US"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RESEARCH &amp; REVIEW :MACHINE LEARNING &amp; CLOUD COMPUTING</a:t>
                      </a:r>
                      <a:endParaRPr lang="en-US" sz="1800" b="1" i="0" u="none" strike="noStrike" dirty="0">
                        <a:solidFill>
                          <a:srgbClr val="222222"/>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7946755"/>
                  </a:ext>
                </a:extLst>
              </a:tr>
              <a:tr h="346188">
                <a:tc>
                  <a:txBody>
                    <a:bodyPr/>
                    <a:lstStyle/>
                    <a:p>
                      <a:pPr algn="ctr" fontAlgn="ctr"/>
                      <a:r>
                        <a:rPr lang="en-US" sz="1600" b="1" u="none" strike="noStrike" dirty="0">
                          <a:effectLst/>
                        </a:rPr>
                        <a:t>64</a:t>
                      </a:r>
                      <a:endParaRPr lang="en-US"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JOURNAL OF FUZZY SETS &amp; FUZZY LOGIC DESIGN</a:t>
                      </a:r>
                      <a:endParaRPr lang="en-US" sz="1800" b="1" i="0" u="none" strike="noStrike" dirty="0">
                        <a:solidFill>
                          <a:srgbClr val="222222"/>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165516"/>
                  </a:ext>
                </a:extLst>
              </a:tr>
            </a:tbl>
          </a:graphicData>
        </a:graphic>
      </p:graphicFrame>
    </p:spTree>
    <p:extLst>
      <p:ext uri="{BB962C8B-B14F-4D97-AF65-F5344CB8AC3E}">
        <p14:creationId xmlns:p14="http://schemas.microsoft.com/office/powerpoint/2010/main" val="3652997698"/>
      </p:ext>
    </p:extLst>
  </p:cSld>
  <p:clrMapOvr>
    <a:masterClrMapping/>
  </p:clrMapOvr>
  <p:transition advTm="1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BOUND VOLUMES SECTION</a:t>
            </a:r>
            <a:br>
              <a:rPr lang="en-US" dirty="0" smtClean="0">
                <a:latin typeface="Algerian" panose="04020705040A02060702" pitchFamily="82" charset="0"/>
              </a:rPr>
            </a:br>
            <a:r>
              <a:rPr lang="en-US" dirty="0" smtClean="0">
                <a:latin typeface="Algerian" panose="04020705040A02060702" pitchFamily="82" charset="0"/>
              </a:rPr>
              <a:t>JOURNALS 2003-2024</a:t>
            </a:r>
            <a:endParaRPr lang="en-US" dirty="0">
              <a:latin typeface="Algerian" panose="04020705040A02060702" pitchFamily="82" charset="0"/>
            </a:endParaRPr>
          </a:p>
        </p:txBody>
      </p:sp>
      <p:pic>
        <p:nvPicPr>
          <p:cNvPr id="4" name="Content Placeholder 3" descr="C:\Users\admin\Downloads\WhatsApp Image 2023-08-17 at 11.05.41 PM.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001000" cy="4876800"/>
          </a:xfrm>
          <a:prstGeom prst="rect">
            <a:avLst/>
          </a:prstGeom>
          <a:noFill/>
          <a:ln>
            <a:noFill/>
          </a:ln>
        </p:spPr>
      </p:pic>
    </p:spTree>
    <p:extLst>
      <p:ext uri="{BB962C8B-B14F-4D97-AF65-F5344CB8AC3E}">
        <p14:creationId xmlns:p14="http://schemas.microsoft.com/office/powerpoint/2010/main" val="4138283107"/>
      </p:ext>
    </p:extLst>
  </p:cSld>
  <p:clrMapOvr>
    <a:masterClrMapping/>
  </p:clrMapOvr>
  <p:transition advTm="1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bwMode="auto">
          <a:xfrm>
            <a:off x="228600" y="1066800"/>
            <a:ext cx="698500" cy="5270500"/>
          </a:xfrm>
          <a:prstGeom prst="rect">
            <a:avLst/>
          </a:prstGeom>
          <a:noFill/>
          <a:ln w="9525">
            <a:noFill/>
            <a:miter lim="800000"/>
            <a:headEnd/>
            <a:tailEnd/>
          </a:ln>
        </p:spPr>
      </p:pic>
      <p:sp>
        <p:nvSpPr>
          <p:cNvPr id="3" name="Rectangle 1"/>
          <p:cNvSpPr>
            <a:spLocks noChangeArrowheads="1"/>
          </p:cNvSpPr>
          <p:nvPr/>
        </p:nvSpPr>
        <p:spPr bwMode="auto">
          <a:xfrm>
            <a:off x="2286000" y="-15389"/>
            <a:ext cx="3276600" cy="3077766"/>
          </a:xfrm>
          <a:prstGeom prst="rect">
            <a:avLst/>
          </a:prstGeom>
          <a:noFill/>
          <a:ln w="9525">
            <a:noFill/>
            <a:miter lim="800000"/>
            <a:headEnd/>
            <a:tailEnd/>
          </a:ln>
          <a:effectLst/>
        </p:spPr>
        <p:txBody>
          <a:bodyPr wrap="square" anchor="ctr">
            <a:spAutoFit/>
          </a:bodyPr>
          <a:lstStyle/>
          <a:p>
            <a:pPr algn="ctr">
              <a:defRPr/>
            </a:pPr>
            <a:r>
              <a:rPr lang="en-US" sz="2800" b="1" dirty="0" smtClean="0">
                <a:solidFill>
                  <a:schemeClr val="accent5">
                    <a:lumMod val="50000"/>
                  </a:schemeClr>
                </a:solidFill>
                <a:latin typeface="Calibri" pitchFamily="34" charset="0"/>
                <a:ea typeface="Times New Roman" pitchFamily="18" charset="0"/>
                <a:cs typeface="Times New Roman" pitchFamily="18" charset="0"/>
              </a:rPr>
              <a:t> </a:t>
            </a:r>
            <a:r>
              <a:rPr lang="en-US" sz="2400" b="1" u="sng" dirty="0" smtClean="0">
                <a:solidFill>
                  <a:schemeClr val="accent5">
                    <a:lumMod val="50000"/>
                  </a:schemeClr>
                </a:solidFill>
                <a:latin typeface="Calibri" pitchFamily="34" charset="0"/>
                <a:ea typeface="Times New Roman" pitchFamily="18" charset="0"/>
                <a:cs typeface="Times New Roman" pitchFamily="18" charset="0"/>
              </a:rPr>
              <a:t>ENGLISH NEWSPAPERS</a:t>
            </a:r>
            <a:endParaRPr lang="en-US" sz="2400" b="1" u="sng" dirty="0" smtClean="0">
              <a:solidFill>
                <a:schemeClr val="accent5">
                  <a:lumMod val="50000"/>
                </a:schemeClr>
              </a:solidFill>
              <a:latin typeface="Arial" pitchFamily="34" charset="0"/>
              <a:cs typeface="Arial" pitchFamily="34" charset="0"/>
            </a:endParaRPr>
          </a:p>
          <a:p>
            <a:pPr eaLnBrk="0" hangingPunct="0">
              <a:defRPr/>
            </a:pPr>
            <a:r>
              <a:rPr lang="en-US" b="1" dirty="0" smtClean="0">
                <a:solidFill>
                  <a:srgbClr val="800080"/>
                </a:solidFill>
                <a:latin typeface="Calibri" pitchFamily="34" charset="0"/>
                <a:ea typeface="Times New Roman" pitchFamily="18" charset="0"/>
                <a:cs typeface="Times New Roman" pitchFamily="18" charset="0"/>
              </a:rPr>
              <a:t>       </a:t>
            </a:r>
            <a:r>
              <a:rPr lang="en-US" sz="1600" b="1" dirty="0">
                <a:solidFill>
                  <a:srgbClr val="800080"/>
                </a:solidFill>
                <a:latin typeface="Calibri" pitchFamily="34" charset="0"/>
                <a:ea typeface="Times New Roman" pitchFamily="18" charset="0"/>
                <a:cs typeface="Times New Roman" pitchFamily="18" charset="0"/>
              </a:rPr>
              <a:t>1. The Tribune                            </a:t>
            </a:r>
            <a:r>
              <a:rPr lang="en-US" sz="1600" b="1" dirty="0" smtClean="0">
                <a:solidFill>
                  <a:srgbClr val="800080"/>
                </a:solidFill>
                <a:latin typeface="Calibri" pitchFamily="34" charset="0"/>
                <a:ea typeface="Times New Roman" pitchFamily="18" charset="0"/>
                <a:cs typeface="Times New Roman" pitchFamily="18" charset="0"/>
              </a:rPr>
              <a:t>                      </a:t>
            </a:r>
            <a:endParaRPr lang="en-US" sz="1600" b="1" dirty="0">
              <a:solidFill>
                <a:srgbClr val="800080"/>
              </a:solidFill>
              <a:latin typeface="Arial" pitchFamily="34" charset="0"/>
              <a:cs typeface="Arial" pitchFamily="34" charset="0"/>
            </a:endParaRPr>
          </a:p>
          <a:p>
            <a:pPr eaLnBrk="0" hangingPunct="0">
              <a:defRPr/>
            </a:pPr>
            <a:r>
              <a:rPr lang="en-US" sz="1600" b="1" dirty="0">
                <a:solidFill>
                  <a:srgbClr val="800080"/>
                </a:solidFill>
                <a:latin typeface="Calibri" pitchFamily="34" charset="0"/>
                <a:ea typeface="Times New Roman" pitchFamily="18" charset="0"/>
                <a:cs typeface="Times New Roman" pitchFamily="18" charset="0"/>
              </a:rPr>
              <a:t>  </a:t>
            </a:r>
            <a:r>
              <a:rPr lang="en-US" sz="1600" b="1" dirty="0" smtClean="0">
                <a:solidFill>
                  <a:srgbClr val="800080"/>
                </a:solidFill>
                <a:latin typeface="Calibri" pitchFamily="34" charset="0"/>
                <a:ea typeface="Times New Roman" pitchFamily="18" charset="0"/>
                <a:cs typeface="Times New Roman" pitchFamily="18" charset="0"/>
              </a:rPr>
              <a:t>     2. </a:t>
            </a:r>
            <a:r>
              <a:rPr lang="en-US" sz="1600" b="1" dirty="0">
                <a:solidFill>
                  <a:srgbClr val="800080"/>
                </a:solidFill>
                <a:latin typeface="Calibri" pitchFamily="34" charset="0"/>
                <a:ea typeface="Times New Roman" pitchFamily="18" charset="0"/>
                <a:cs typeface="Times New Roman" pitchFamily="18" charset="0"/>
              </a:rPr>
              <a:t>Hindustan Times                       </a:t>
            </a:r>
            <a:endParaRPr lang="en-US" sz="1600" b="1" dirty="0">
              <a:solidFill>
                <a:srgbClr val="800080"/>
              </a:solidFill>
              <a:latin typeface="Arial" pitchFamily="34" charset="0"/>
              <a:cs typeface="Arial" pitchFamily="34" charset="0"/>
            </a:endParaRPr>
          </a:p>
          <a:p>
            <a:pPr eaLnBrk="0" hangingPunct="0">
              <a:defRPr/>
            </a:pPr>
            <a:r>
              <a:rPr lang="en-US" sz="1600" b="1" dirty="0">
                <a:solidFill>
                  <a:srgbClr val="800080"/>
                </a:solidFill>
                <a:latin typeface="Calibri" pitchFamily="34" charset="0"/>
                <a:ea typeface="Times New Roman" pitchFamily="18" charset="0"/>
                <a:cs typeface="Times New Roman" pitchFamily="18" charset="0"/>
              </a:rPr>
              <a:t>       </a:t>
            </a:r>
            <a:r>
              <a:rPr lang="en-US" sz="1600" b="1" dirty="0" smtClean="0">
                <a:solidFill>
                  <a:srgbClr val="800080"/>
                </a:solidFill>
                <a:latin typeface="Calibri" pitchFamily="34" charset="0"/>
                <a:ea typeface="Times New Roman" pitchFamily="18" charset="0"/>
                <a:cs typeface="Times New Roman" pitchFamily="18" charset="0"/>
              </a:rPr>
              <a:t>3. </a:t>
            </a:r>
            <a:r>
              <a:rPr lang="en-US" sz="1600" b="1" dirty="0">
                <a:solidFill>
                  <a:srgbClr val="800080"/>
                </a:solidFill>
                <a:latin typeface="Calibri" pitchFamily="34" charset="0"/>
                <a:ea typeface="Times New Roman" pitchFamily="18" charset="0"/>
                <a:cs typeface="Times New Roman" pitchFamily="18" charset="0"/>
              </a:rPr>
              <a:t>The Times of </a:t>
            </a:r>
            <a:r>
              <a:rPr lang="en-US" sz="1600" b="1" dirty="0" smtClean="0">
                <a:solidFill>
                  <a:srgbClr val="800080"/>
                </a:solidFill>
                <a:latin typeface="Calibri" pitchFamily="34" charset="0"/>
                <a:ea typeface="Times New Roman" pitchFamily="18" charset="0"/>
                <a:cs typeface="Times New Roman" pitchFamily="18" charset="0"/>
              </a:rPr>
              <a:t>India</a:t>
            </a:r>
          </a:p>
          <a:p>
            <a:pPr eaLnBrk="0" hangingPunct="0">
              <a:defRPr/>
            </a:pPr>
            <a:r>
              <a:rPr lang="en-US" sz="1600" b="1" dirty="0" smtClean="0">
                <a:solidFill>
                  <a:srgbClr val="800080"/>
                </a:solidFill>
                <a:latin typeface="Calibri" pitchFamily="34" charset="0"/>
                <a:ea typeface="Times New Roman" pitchFamily="18" charset="0"/>
                <a:cs typeface="Times New Roman" pitchFamily="18" charset="0"/>
              </a:rPr>
              <a:t>        4. Indian Express</a:t>
            </a:r>
          </a:p>
          <a:p>
            <a:pPr eaLnBrk="0" hangingPunct="0">
              <a:defRPr/>
            </a:pPr>
            <a:r>
              <a:rPr lang="en-US" sz="1600" b="1" dirty="0" smtClean="0">
                <a:solidFill>
                  <a:srgbClr val="800080"/>
                </a:solidFill>
                <a:latin typeface="Calibri" pitchFamily="34" charset="0"/>
                <a:ea typeface="Times New Roman" pitchFamily="18" charset="0"/>
                <a:cs typeface="Times New Roman" pitchFamily="18" charset="0"/>
              </a:rPr>
              <a:t>        5. The Hindu </a:t>
            </a:r>
          </a:p>
          <a:p>
            <a:pPr eaLnBrk="0" hangingPunct="0">
              <a:defRPr/>
            </a:pPr>
            <a:r>
              <a:rPr lang="en-US" sz="1600" b="1" dirty="0" smtClean="0">
                <a:solidFill>
                  <a:srgbClr val="800080"/>
                </a:solidFill>
                <a:latin typeface="Calibri" pitchFamily="34" charset="0"/>
                <a:ea typeface="Times New Roman" pitchFamily="18" charset="0"/>
                <a:cs typeface="Times New Roman" pitchFamily="18" charset="0"/>
              </a:rPr>
              <a:t>        6. The Financial Express</a:t>
            </a:r>
          </a:p>
          <a:p>
            <a:pPr eaLnBrk="0" hangingPunct="0">
              <a:defRPr/>
            </a:pPr>
            <a:r>
              <a:rPr lang="en-US" sz="1600" b="1" dirty="0" smtClean="0">
                <a:solidFill>
                  <a:srgbClr val="800080"/>
                </a:solidFill>
                <a:latin typeface="Calibri" pitchFamily="34" charset="0"/>
                <a:ea typeface="Times New Roman" pitchFamily="18" charset="0"/>
                <a:cs typeface="Times New Roman" pitchFamily="18" charset="0"/>
              </a:rPr>
              <a:t>        7. Business Standard</a:t>
            </a:r>
          </a:p>
          <a:p>
            <a:pPr eaLnBrk="0" hangingPunct="0">
              <a:defRPr/>
            </a:pPr>
            <a:r>
              <a:rPr lang="en-US" sz="1600" b="1" dirty="0" smtClean="0">
                <a:solidFill>
                  <a:srgbClr val="800080"/>
                </a:solidFill>
                <a:latin typeface="Calibri" pitchFamily="34" charset="0"/>
                <a:ea typeface="Times New Roman" pitchFamily="18" charset="0"/>
                <a:cs typeface="Times New Roman" pitchFamily="18" charset="0"/>
              </a:rPr>
              <a:t>        8. Economic Times</a:t>
            </a:r>
          </a:p>
          <a:p>
            <a:pPr eaLnBrk="0" hangingPunct="0">
              <a:defRPr/>
            </a:pPr>
            <a:r>
              <a:rPr lang="en-US" sz="1600" b="1" dirty="0">
                <a:solidFill>
                  <a:srgbClr val="800080"/>
                </a:solidFill>
                <a:latin typeface="Calibri" pitchFamily="34" charset="0"/>
                <a:ea typeface="Times New Roman" pitchFamily="18" charset="0"/>
                <a:cs typeface="Times New Roman" pitchFamily="18" charset="0"/>
              </a:rPr>
              <a:t> </a:t>
            </a:r>
            <a:r>
              <a:rPr lang="en-US" sz="1600" b="1" dirty="0" smtClean="0">
                <a:solidFill>
                  <a:srgbClr val="800080"/>
                </a:solidFill>
                <a:latin typeface="Calibri" pitchFamily="34" charset="0"/>
                <a:ea typeface="Times New Roman" pitchFamily="18" charset="0"/>
                <a:cs typeface="Times New Roman" pitchFamily="18" charset="0"/>
              </a:rPr>
              <a:t>       9. Economic </a:t>
            </a:r>
            <a:r>
              <a:rPr lang="en-US" sz="1600" b="1" dirty="0">
                <a:solidFill>
                  <a:srgbClr val="800080"/>
                </a:solidFill>
                <a:latin typeface="Calibri" pitchFamily="34" charset="0"/>
                <a:ea typeface="Times New Roman" pitchFamily="18" charset="0"/>
                <a:cs typeface="Times New Roman" pitchFamily="18" charset="0"/>
              </a:rPr>
              <a:t>T</a:t>
            </a:r>
            <a:r>
              <a:rPr lang="en-US" sz="1600" b="1" dirty="0" smtClean="0">
                <a:solidFill>
                  <a:srgbClr val="800080"/>
                </a:solidFill>
                <a:latin typeface="Calibri" pitchFamily="34" charset="0"/>
                <a:ea typeface="Times New Roman" pitchFamily="18" charset="0"/>
                <a:cs typeface="Times New Roman" pitchFamily="18" charset="0"/>
              </a:rPr>
              <a:t>imes Wealth  </a:t>
            </a:r>
            <a:r>
              <a:rPr lang="en-US" b="1" dirty="0" smtClean="0">
                <a:solidFill>
                  <a:srgbClr val="800080"/>
                </a:solidFill>
                <a:latin typeface="Calibri" pitchFamily="34" charset="0"/>
                <a:ea typeface="Times New Roman" pitchFamily="18" charset="0"/>
                <a:cs typeface="Times New Roman" pitchFamily="18" charset="0"/>
              </a:rPr>
              <a:t>            </a:t>
            </a:r>
            <a:endParaRPr lang="en-US" b="1" dirty="0">
              <a:solidFill>
                <a:srgbClr val="800080"/>
              </a:solidFill>
              <a:latin typeface="Arial" pitchFamily="34" charset="0"/>
              <a:cs typeface="Arial" pitchFamily="34" charset="0"/>
            </a:endParaRPr>
          </a:p>
          <a:p>
            <a:pPr eaLnBrk="0" hangingPunct="0">
              <a:defRPr/>
            </a:pPr>
            <a:endParaRPr lang="en-US" dirty="0">
              <a:latin typeface="Arial" pitchFamily="34" charset="0"/>
              <a:cs typeface="Arial" pitchFamily="34" charset="0"/>
            </a:endParaRPr>
          </a:p>
        </p:txBody>
      </p:sp>
      <p:sp>
        <p:nvSpPr>
          <p:cNvPr id="7" name="Rectangle 6"/>
          <p:cNvSpPr/>
          <p:nvPr/>
        </p:nvSpPr>
        <p:spPr>
          <a:xfrm>
            <a:off x="762000" y="2590800"/>
            <a:ext cx="2971800" cy="2215991"/>
          </a:xfrm>
          <a:prstGeom prst="rect">
            <a:avLst/>
          </a:prstGeom>
        </p:spPr>
        <p:txBody>
          <a:bodyPr wrap="square">
            <a:spAutoFit/>
          </a:bodyPr>
          <a:lstStyle/>
          <a:p>
            <a:pPr>
              <a:tabLst>
                <a:tab pos="228600" algn="l"/>
              </a:tabLst>
            </a:pPr>
            <a:r>
              <a:rPr lang="en-US" b="1" dirty="0" smtClean="0">
                <a:solidFill>
                  <a:schemeClr val="accent5">
                    <a:lumMod val="50000"/>
                  </a:schemeClr>
                </a:solidFill>
                <a:latin typeface="Calibri" pitchFamily="34" charset="0"/>
                <a:cs typeface="Times New Roman" pitchFamily="18" charset="0"/>
              </a:rPr>
              <a:t>  </a:t>
            </a:r>
            <a:r>
              <a:rPr lang="en-US" sz="2400" b="1" u="sng" dirty="0" smtClean="0">
                <a:solidFill>
                  <a:schemeClr val="accent5">
                    <a:lumMod val="50000"/>
                  </a:schemeClr>
                </a:solidFill>
                <a:latin typeface="Calibri" pitchFamily="34" charset="0"/>
                <a:cs typeface="Times New Roman" pitchFamily="18" charset="0"/>
              </a:rPr>
              <a:t>HINDI NEWSPAPERS</a:t>
            </a:r>
            <a:endParaRPr lang="en-US" sz="2400" u="sng" dirty="0" smtClean="0">
              <a:solidFill>
                <a:schemeClr val="accent5">
                  <a:lumMod val="50000"/>
                </a:schemeClr>
              </a:solidFill>
            </a:endParaRPr>
          </a:p>
          <a:p>
            <a:pPr eaLnBrk="0" hangingPunct="0">
              <a:tabLst>
                <a:tab pos="228600" algn="l"/>
              </a:tabLst>
            </a:pPr>
            <a:r>
              <a:rPr lang="en-US" b="1" dirty="0" smtClean="0">
                <a:solidFill>
                  <a:srgbClr val="333399"/>
                </a:solidFill>
                <a:latin typeface="Calibri" pitchFamily="34" charset="0"/>
                <a:cs typeface="Times New Roman" pitchFamily="18" charset="0"/>
              </a:rPr>
              <a:t>    </a:t>
            </a:r>
            <a:r>
              <a:rPr lang="en-US" sz="1600" b="1" dirty="0" smtClean="0">
                <a:solidFill>
                  <a:srgbClr val="333399"/>
                </a:solidFill>
                <a:latin typeface="Calibri" pitchFamily="34" charset="0"/>
                <a:cs typeface="Times New Roman" pitchFamily="18" charset="0"/>
              </a:rPr>
              <a:t>10.   Punjab </a:t>
            </a:r>
            <a:r>
              <a:rPr lang="en-US" sz="1600" b="1" dirty="0" err="1" smtClean="0">
                <a:solidFill>
                  <a:srgbClr val="333399"/>
                </a:solidFill>
                <a:latin typeface="Calibri" pitchFamily="34" charset="0"/>
                <a:cs typeface="Times New Roman" pitchFamily="18" charset="0"/>
              </a:rPr>
              <a:t>Kesari</a:t>
            </a:r>
            <a:r>
              <a:rPr lang="en-US" sz="1600" b="1" dirty="0" smtClean="0">
                <a:solidFill>
                  <a:srgbClr val="333399"/>
                </a:solidFill>
                <a:latin typeface="Calibri" pitchFamily="34" charset="0"/>
                <a:cs typeface="Times New Roman"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itchFamily="34" charset="0"/>
                <a:cs typeface="Times New Roman" pitchFamily="18" charset="0"/>
              </a:rPr>
              <a:t>    11.   </a:t>
            </a:r>
            <a:r>
              <a:rPr lang="en-US" sz="1600" b="1" dirty="0" err="1" smtClean="0">
                <a:solidFill>
                  <a:srgbClr val="333399"/>
                </a:solidFill>
                <a:latin typeface="Calibri" pitchFamily="34" charset="0"/>
                <a:cs typeface="Times New Roman" pitchFamily="18" charset="0"/>
              </a:rPr>
              <a:t>Dainik</a:t>
            </a:r>
            <a:r>
              <a:rPr lang="en-US" sz="1600" b="1" dirty="0" smtClean="0">
                <a:solidFill>
                  <a:srgbClr val="333399"/>
                </a:solidFill>
                <a:latin typeface="Calibri" pitchFamily="34" charset="0"/>
                <a:cs typeface="Times New Roman" pitchFamily="18" charset="0"/>
              </a:rPr>
              <a:t> </a:t>
            </a:r>
            <a:r>
              <a:rPr lang="en-US" sz="1600" b="1" dirty="0" err="1" smtClean="0">
                <a:solidFill>
                  <a:srgbClr val="333399"/>
                </a:solidFill>
                <a:latin typeface="Calibri" pitchFamily="34" charset="0"/>
                <a:cs typeface="Times New Roman" pitchFamily="18" charset="0"/>
              </a:rPr>
              <a:t>Bhaskar</a:t>
            </a:r>
            <a:r>
              <a:rPr lang="en-US" sz="1600" b="1" dirty="0" smtClean="0">
                <a:solidFill>
                  <a:srgbClr val="333399"/>
                </a:solidFill>
                <a:latin typeface="Calibri" pitchFamily="34" charset="0"/>
                <a:cs typeface="Times New Roman"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itchFamily="34" charset="0"/>
                <a:cs typeface="Times New Roman" pitchFamily="18" charset="0"/>
              </a:rPr>
              <a:t>    12.   Amar </a:t>
            </a:r>
            <a:r>
              <a:rPr lang="en-US" sz="1600" b="1" dirty="0" err="1" smtClean="0">
                <a:solidFill>
                  <a:srgbClr val="333399"/>
                </a:solidFill>
                <a:latin typeface="Calibri" pitchFamily="34" charset="0"/>
                <a:cs typeface="Times New Roman" pitchFamily="18" charset="0"/>
              </a:rPr>
              <a:t>Ujala</a:t>
            </a:r>
            <a:r>
              <a:rPr lang="en-US" sz="1600" b="1" dirty="0" smtClean="0">
                <a:solidFill>
                  <a:srgbClr val="333399"/>
                </a:solidFill>
                <a:latin typeface="Calibri" pitchFamily="34" charset="0"/>
                <a:cs typeface="Times New Roman"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itchFamily="34" charset="0"/>
                <a:cs typeface="Times New Roman" pitchFamily="18" charset="0"/>
              </a:rPr>
              <a:t>    13    </a:t>
            </a:r>
            <a:r>
              <a:rPr lang="en-US" sz="1600" b="1" dirty="0" err="1" smtClean="0">
                <a:solidFill>
                  <a:srgbClr val="333399"/>
                </a:solidFill>
                <a:latin typeface="Calibri" pitchFamily="34" charset="0"/>
                <a:cs typeface="Times New Roman" pitchFamily="18" charset="0"/>
              </a:rPr>
              <a:t>Dainik</a:t>
            </a:r>
            <a:r>
              <a:rPr lang="en-US" sz="1600" b="1" dirty="0" smtClean="0">
                <a:solidFill>
                  <a:srgbClr val="333399"/>
                </a:solidFill>
                <a:latin typeface="Calibri" pitchFamily="34" charset="0"/>
                <a:cs typeface="Times New Roman" pitchFamily="18" charset="0"/>
              </a:rPr>
              <a:t> </a:t>
            </a:r>
            <a:r>
              <a:rPr lang="en-US" sz="1600" b="1" dirty="0" err="1" smtClean="0">
                <a:solidFill>
                  <a:srgbClr val="333399"/>
                </a:solidFill>
                <a:latin typeface="Calibri" pitchFamily="34" charset="0"/>
                <a:cs typeface="Times New Roman" pitchFamily="18" charset="0"/>
              </a:rPr>
              <a:t>Savera</a:t>
            </a:r>
            <a:r>
              <a:rPr lang="en-US" sz="1600" b="1" dirty="0" smtClean="0">
                <a:solidFill>
                  <a:srgbClr val="333399"/>
                </a:solidFill>
                <a:latin typeface="Calibri" pitchFamily="34" charset="0"/>
                <a:cs typeface="Times New Roman"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itchFamily="34" charset="0"/>
                <a:cs typeface="Times New Roman" pitchFamily="18" charset="0"/>
              </a:rPr>
              <a:t>    14.   </a:t>
            </a:r>
            <a:r>
              <a:rPr lang="en-US" sz="1600" b="1" dirty="0" err="1" smtClean="0">
                <a:solidFill>
                  <a:srgbClr val="333399"/>
                </a:solidFill>
                <a:latin typeface="Calibri" pitchFamily="34" charset="0"/>
                <a:cs typeface="Times New Roman" pitchFamily="18" charset="0"/>
              </a:rPr>
              <a:t>Ajit</a:t>
            </a:r>
            <a:r>
              <a:rPr lang="en-US" sz="1600" b="1" dirty="0" smtClean="0">
                <a:solidFill>
                  <a:srgbClr val="333399"/>
                </a:solidFill>
                <a:latin typeface="Calibri" pitchFamily="34" charset="0"/>
                <a:cs typeface="Times New Roman" pitchFamily="18" charset="0"/>
              </a:rPr>
              <a:t> </a:t>
            </a:r>
            <a:r>
              <a:rPr lang="en-US" sz="1600" b="1" dirty="0" err="1" smtClean="0">
                <a:solidFill>
                  <a:srgbClr val="333399"/>
                </a:solidFill>
                <a:latin typeface="Calibri" pitchFamily="34" charset="0"/>
                <a:cs typeface="Times New Roman" pitchFamily="18" charset="0"/>
              </a:rPr>
              <a:t>Samachar</a:t>
            </a:r>
            <a:endParaRPr lang="en-US" sz="1600" b="1" dirty="0" smtClean="0">
              <a:solidFill>
                <a:srgbClr val="333399"/>
              </a:solidFill>
              <a:latin typeface="Calibri" pitchFamily="34" charset="0"/>
              <a:cs typeface="Times New Roman" pitchFamily="18" charset="0"/>
            </a:endParaRPr>
          </a:p>
          <a:p>
            <a:pPr eaLnBrk="0" hangingPunct="0">
              <a:tabLst>
                <a:tab pos="228600" algn="l"/>
              </a:tabLst>
            </a:pPr>
            <a:r>
              <a:rPr lang="en-US" sz="1600" b="1" dirty="0" smtClean="0">
                <a:solidFill>
                  <a:srgbClr val="333399"/>
                </a:solidFill>
                <a:latin typeface="Calibri" pitchFamily="34" charset="0"/>
                <a:cs typeface="Times New Roman" pitchFamily="18" charset="0"/>
              </a:rPr>
              <a:t>    14.   </a:t>
            </a:r>
            <a:r>
              <a:rPr lang="en-US" sz="1600" b="1" dirty="0" err="1" smtClean="0">
                <a:solidFill>
                  <a:srgbClr val="333399"/>
                </a:solidFill>
                <a:latin typeface="Calibri" pitchFamily="34" charset="0"/>
                <a:cs typeface="Times New Roman" pitchFamily="18" charset="0"/>
              </a:rPr>
              <a:t>Divya</a:t>
            </a:r>
            <a:r>
              <a:rPr lang="en-US" sz="1600" b="1" dirty="0" smtClean="0">
                <a:solidFill>
                  <a:srgbClr val="333399"/>
                </a:solidFill>
                <a:latin typeface="Calibri" pitchFamily="34" charset="0"/>
                <a:cs typeface="Times New Roman" pitchFamily="18" charset="0"/>
              </a:rPr>
              <a:t> Himachal5</a:t>
            </a:r>
          </a:p>
          <a:p>
            <a:pPr eaLnBrk="0" hangingPunct="0">
              <a:tabLst>
                <a:tab pos="228600" algn="l"/>
              </a:tabLst>
            </a:pPr>
            <a:r>
              <a:rPr lang="en-US" sz="1600" b="1" dirty="0">
                <a:solidFill>
                  <a:srgbClr val="333399"/>
                </a:solidFill>
                <a:latin typeface="Calibri" pitchFamily="34" charset="0"/>
                <a:cs typeface="Times New Roman" pitchFamily="18" charset="0"/>
              </a:rPr>
              <a:t> </a:t>
            </a:r>
            <a:r>
              <a:rPr lang="en-US" sz="1600" b="1" dirty="0" smtClean="0">
                <a:solidFill>
                  <a:srgbClr val="333399"/>
                </a:solidFill>
                <a:latin typeface="Calibri" pitchFamily="34" charset="0"/>
                <a:cs typeface="Times New Roman" pitchFamily="18" charset="0"/>
              </a:rPr>
              <a:t>   16. Hindi Tribune</a:t>
            </a:r>
            <a:endParaRPr lang="en-IN" sz="1600" dirty="0"/>
          </a:p>
        </p:txBody>
      </p:sp>
      <p:sp>
        <p:nvSpPr>
          <p:cNvPr id="8" name="Rectangle 7"/>
          <p:cNvSpPr/>
          <p:nvPr/>
        </p:nvSpPr>
        <p:spPr>
          <a:xfrm>
            <a:off x="2362200" y="4648201"/>
            <a:ext cx="3276600" cy="2123658"/>
          </a:xfrm>
          <a:prstGeom prst="rect">
            <a:avLst/>
          </a:prstGeom>
        </p:spPr>
        <p:txBody>
          <a:bodyPr wrap="square">
            <a:spAutoFit/>
          </a:bodyPr>
          <a:lstStyle/>
          <a:p>
            <a:r>
              <a:rPr lang="en-US" b="1" dirty="0" smtClean="0">
                <a:latin typeface="+mj-lt"/>
              </a:rPr>
              <a:t> </a:t>
            </a:r>
            <a:r>
              <a:rPr lang="en-US" sz="2400" b="1" u="sng" dirty="0" smtClean="0">
                <a:solidFill>
                  <a:schemeClr val="accent5">
                    <a:lumMod val="50000"/>
                  </a:schemeClr>
                </a:solidFill>
                <a:latin typeface="+mj-lt"/>
              </a:rPr>
              <a:t>PUNJABI  NEWSPAPERS </a:t>
            </a:r>
          </a:p>
          <a:p>
            <a:r>
              <a:rPr lang="en-US" sz="2400" dirty="0" smtClean="0">
                <a:latin typeface="Calibri" pitchFamily="34" charset="0"/>
                <a:cs typeface="Calibri" pitchFamily="34" charset="0"/>
              </a:rPr>
              <a:t>        </a:t>
            </a:r>
            <a:r>
              <a:rPr lang="en-US" sz="1600" dirty="0" smtClean="0">
                <a:latin typeface="Calibri" pitchFamily="34" charset="0"/>
                <a:cs typeface="Calibri" pitchFamily="34" charset="0"/>
              </a:rPr>
              <a:t>17</a:t>
            </a:r>
            <a:r>
              <a:rPr lang="en-US" sz="1600" b="1" dirty="0" smtClean="0">
                <a:solidFill>
                  <a:srgbClr val="800080"/>
                </a:solidFill>
                <a:latin typeface="Calibri" pitchFamily="34" charset="0"/>
                <a:cs typeface="Calibri" pitchFamily="34" charset="0"/>
              </a:rPr>
              <a:t>.   </a:t>
            </a:r>
            <a:r>
              <a:rPr lang="en-US" sz="1600" b="1" dirty="0" err="1" smtClean="0">
                <a:solidFill>
                  <a:srgbClr val="800080"/>
                </a:solidFill>
                <a:latin typeface="Calibri" pitchFamily="34" charset="0"/>
                <a:cs typeface="Calibri" pitchFamily="34" charset="0"/>
              </a:rPr>
              <a:t>Jagbani</a:t>
            </a:r>
            <a:r>
              <a:rPr lang="en-US" sz="1600" b="1" dirty="0" smtClean="0">
                <a:solidFill>
                  <a:srgbClr val="800080"/>
                </a:solidFill>
                <a:latin typeface="Calibri" pitchFamily="34" charset="0"/>
                <a:cs typeface="Calibri" pitchFamily="34" charset="0"/>
              </a:rPr>
              <a:t>                                                </a:t>
            </a:r>
          </a:p>
          <a:p>
            <a:r>
              <a:rPr lang="en-US" sz="1600" b="1" dirty="0" smtClean="0">
                <a:solidFill>
                  <a:srgbClr val="800080"/>
                </a:solidFill>
                <a:latin typeface="Calibri" pitchFamily="34" charset="0"/>
                <a:cs typeface="Calibri" pitchFamily="34" charset="0"/>
              </a:rPr>
              <a:t>           18.   Punjabi </a:t>
            </a:r>
            <a:r>
              <a:rPr lang="en-US" sz="1600" b="1" dirty="0" err="1" smtClean="0">
                <a:solidFill>
                  <a:srgbClr val="800080"/>
                </a:solidFill>
                <a:latin typeface="Calibri" pitchFamily="34" charset="0"/>
                <a:cs typeface="Calibri" pitchFamily="34" charset="0"/>
              </a:rPr>
              <a:t>Jagran</a:t>
            </a:r>
            <a:r>
              <a:rPr lang="en-US" sz="1600" b="1" dirty="0" smtClean="0">
                <a:solidFill>
                  <a:srgbClr val="800080"/>
                </a:solidFill>
                <a:latin typeface="Calibri" pitchFamily="34" charset="0"/>
                <a:cs typeface="Calibri" pitchFamily="34" charset="0"/>
              </a:rPr>
              <a:t>                             </a:t>
            </a:r>
          </a:p>
          <a:p>
            <a:r>
              <a:rPr lang="en-US" sz="1600" b="1" dirty="0" smtClean="0">
                <a:solidFill>
                  <a:srgbClr val="800080"/>
                </a:solidFill>
                <a:latin typeface="Calibri" pitchFamily="34" charset="0"/>
                <a:cs typeface="Calibri" pitchFamily="34" charset="0"/>
              </a:rPr>
              <a:t>           19.   </a:t>
            </a:r>
            <a:r>
              <a:rPr lang="en-US" sz="1600" b="1" dirty="0" err="1" smtClean="0">
                <a:solidFill>
                  <a:srgbClr val="800080"/>
                </a:solidFill>
                <a:latin typeface="Calibri" pitchFamily="34" charset="0"/>
                <a:cs typeface="Calibri" pitchFamily="34" charset="0"/>
              </a:rPr>
              <a:t>Ajit</a:t>
            </a:r>
            <a:r>
              <a:rPr lang="en-US" sz="1600" b="1" dirty="0" smtClean="0">
                <a:solidFill>
                  <a:srgbClr val="800080"/>
                </a:solidFill>
                <a:latin typeface="Calibri" pitchFamily="34" charset="0"/>
                <a:cs typeface="Calibri" pitchFamily="34" charset="0"/>
              </a:rPr>
              <a:t>                                                        </a:t>
            </a:r>
          </a:p>
          <a:p>
            <a:r>
              <a:rPr lang="en-US" sz="1600" b="1" dirty="0" smtClean="0">
                <a:solidFill>
                  <a:srgbClr val="800080"/>
                </a:solidFill>
                <a:latin typeface="Calibri" pitchFamily="34" charset="0"/>
                <a:cs typeface="Calibri" pitchFamily="34" charset="0"/>
              </a:rPr>
              <a:t>           20.   Punjabi Tribune</a:t>
            </a:r>
          </a:p>
          <a:p>
            <a:r>
              <a:rPr lang="en-US" sz="1600" b="1" dirty="0" smtClean="0">
                <a:solidFill>
                  <a:srgbClr val="800080"/>
                </a:solidFill>
                <a:latin typeface="Calibri" pitchFamily="34" charset="0"/>
                <a:cs typeface="Calibri" pitchFamily="34" charset="0"/>
              </a:rPr>
              <a:t>           21.   </a:t>
            </a:r>
            <a:r>
              <a:rPr lang="en-US" sz="1600" b="1" dirty="0" err="1" smtClean="0">
                <a:solidFill>
                  <a:srgbClr val="800080"/>
                </a:solidFill>
                <a:latin typeface="Calibri" pitchFamily="34" charset="0"/>
                <a:cs typeface="Calibri" pitchFamily="34" charset="0"/>
              </a:rPr>
              <a:t>Rozana</a:t>
            </a:r>
            <a:r>
              <a:rPr lang="en-US" sz="1600" b="1" dirty="0" smtClean="0">
                <a:solidFill>
                  <a:srgbClr val="800080"/>
                </a:solidFill>
                <a:latin typeface="Calibri" pitchFamily="34" charset="0"/>
                <a:cs typeface="Calibri" pitchFamily="34" charset="0"/>
              </a:rPr>
              <a:t> Spokesman</a:t>
            </a:r>
          </a:p>
          <a:p>
            <a:r>
              <a:rPr lang="en-US" b="1" dirty="0" smtClean="0">
                <a:solidFill>
                  <a:srgbClr val="800080"/>
                </a:solidFill>
                <a:latin typeface="Calibri" pitchFamily="34" charset="0"/>
                <a:cs typeface="Calibri" pitchFamily="34" charset="0"/>
              </a:rPr>
              <a:t>                         </a:t>
            </a:r>
            <a:endParaRPr lang="en-IN" dirty="0">
              <a:latin typeface="Calibri" pitchFamily="34" charset="0"/>
              <a:cs typeface="Calibri" pitchFamily="34" charset="0"/>
            </a:endParaRPr>
          </a:p>
        </p:txBody>
      </p:sp>
      <p:pic>
        <p:nvPicPr>
          <p:cNvPr id="9" name="Picture 6" descr="Newspapers-Park"/>
          <p:cNvPicPr>
            <a:picLocks noChangeAspect="1" noChangeArrowheads="1"/>
          </p:cNvPicPr>
          <p:nvPr/>
        </p:nvPicPr>
        <p:blipFill>
          <a:blip r:embed="rId3"/>
          <a:srcRect/>
          <a:stretch>
            <a:fillRect/>
          </a:stretch>
        </p:blipFill>
        <p:spPr bwMode="auto">
          <a:xfrm>
            <a:off x="5562600" y="762000"/>
            <a:ext cx="3276600" cy="5499100"/>
          </a:xfrm>
          <a:prstGeom prst="rect">
            <a:avLst/>
          </a:prstGeom>
          <a:noFill/>
          <a:ln w="9525">
            <a:noFill/>
            <a:miter lim="800000"/>
            <a:headEnd/>
            <a:tailEnd/>
          </a:ln>
        </p:spPr>
      </p:pic>
    </p:spTree>
    <p:extLst>
      <p:ext uri="{BB962C8B-B14F-4D97-AF65-F5344CB8AC3E}">
        <p14:creationId xmlns:p14="http://schemas.microsoft.com/office/powerpoint/2010/main" val="1982379916"/>
      </p:ext>
    </p:extLst>
  </p:cSld>
  <p:clrMapOvr>
    <a:masterClrMapping/>
  </p:clrMapOvr>
  <p:transition advTm="1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b="1" dirty="0" smtClean="0">
                <a:solidFill>
                  <a:srgbClr val="7030A0"/>
                </a:solidFill>
                <a:latin typeface="Algerian" panose="04020705040A02060702" pitchFamily="82" charset="0"/>
              </a:rPr>
              <a:t>L</a:t>
            </a:r>
            <a:r>
              <a:rPr lang="en-US" b="1" dirty="0" smtClean="0">
                <a:solidFill>
                  <a:srgbClr val="7030A0"/>
                </a:solidFill>
                <a:latin typeface="Algerian" panose="04020705040A02060702" pitchFamily="82" charset="0"/>
              </a:rPr>
              <a:t>IBRARY  </a:t>
            </a:r>
            <a:r>
              <a:rPr lang="en-US" sz="8000" b="1" dirty="0" smtClean="0">
                <a:solidFill>
                  <a:srgbClr val="7030A0"/>
                </a:solidFill>
                <a:latin typeface="Algerian" panose="04020705040A02060702" pitchFamily="82" charset="0"/>
              </a:rPr>
              <a:t>S</a:t>
            </a:r>
            <a:r>
              <a:rPr lang="en-US" b="1" dirty="0" smtClean="0">
                <a:solidFill>
                  <a:srgbClr val="7030A0"/>
                </a:solidFill>
                <a:latin typeface="Algerian" panose="04020705040A02060702" pitchFamily="82" charset="0"/>
              </a:rPr>
              <a:t>TATISTICS</a:t>
            </a:r>
            <a:endParaRPr lang="en-US" b="1" dirty="0">
              <a:solidFill>
                <a:srgbClr val="7030A0"/>
              </a:solidFill>
              <a:latin typeface="Algerian" panose="04020705040A02060702" pitchFamily="82" charset="0"/>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944597275"/>
              </p:ext>
            </p:extLst>
          </p:nvPr>
        </p:nvGraphicFramePr>
        <p:xfrm>
          <a:off x="457200" y="1600200"/>
          <a:ext cx="8458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4237680"/>
      </p:ext>
    </p:extLst>
  </p:cSld>
  <p:clrMapOvr>
    <a:masterClrMapping/>
  </p:clrMapOvr>
  <p:transition advTm="1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pPr lvl="0"/>
            <a:r>
              <a:rPr lang="en-US" sz="6700" b="1" i="1" u="sng" dirty="0">
                <a:latin typeface="Britannic Bold" panose="020B0903060703020204" pitchFamily="34" charset="0"/>
                <a:ea typeface="Calibri" panose="020F0502020204030204" pitchFamily="34" charset="0"/>
                <a:cs typeface="Raavi" panose="020B0502040204020203" pitchFamily="34" charset="0"/>
              </a:rPr>
              <a:t>LIST OF MAGAZINES</a:t>
            </a:r>
            <a:r>
              <a:rPr lang="en-US" b="1" i="1" u="sng" dirty="0">
                <a:latin typeface="Britannic Bold" panose="020B0903060703020204" pitchFamily="34" charset="0"/>
                <a:ea typeface="Calibri" panose="020F0502020204030204" pitchFamily="34" charset="0"/>
                <a:cs typeface="Raavi" panose="020B0502040204020203" pitchFamily="34" charset="0"/>
              </a:rPr>
              <a:t/>
            </a:r>
            <a:br>
              <a:rPr lang="en-US" b="1" i="1" u="sng" dirty="0">
                <a:latin typeface="Britannic Bold" panose="020B0903060703020204" pitchFamily="34" charset="0"/>
                <a:ea typeface="Calibri" panose="020F0502020204030204" pitchFamily="34" charset="0"/>
                <a:cs typeface="Raavi" panose="020B0502040204020203" pitchFamily="34" charset="0"/>
              </a:rPr>
            </a:br>
            <a:endParaRPr lang="en-US" dirty="0"/>
          </a:p>
        </p:txBody>
      </p:sp>
      <p:sp>
        <p:nvSpPr>
          <p:cNvPr id="3" name="Content Placeholder 2"/>
          <p:cNvSpPr>
            <a:spLocks noGrp="1"/>
          </p:cNvSpPr>
          <p:nvPr>
            <p:ph idx="1"/>
          </p:nvPr>
        </p:nvSpPr>
        <p:spPr>
          <a:xfrm>
            <a:off x="457200" y="1219200"/>
            <a:ext cx="8229600" cy="5334000"/>
          </a:xfrm>
        </p:spPr>
        <p:txBody>
          <a:bodyPr>
            <a:normAutofit fontScale="92500" lnSpcReduction="10000"/>
          </a:bodyPr>
          <a:lstStyle/>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INDIA TODAY (ENG.)</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INDIA TODAY ( HINDI)</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PC </a:t>
            </a:r>
            <a:r>
              <a:rPr lang="en-US" sz="3600" dirty="0" smtClean="0">
                <a:solidFill>
                  <a:srgbClr val="0070C0"/>
                </a:solidFill>
                <a:latin typeface="Calibri" panose="020F0502020204030204" pitchFamily="34" charset="0"/>
                <a:ea typeface="Calibri" panose="020F0502020204030204" pitchFamily="34" charset="0"/>
                <a:cs typeface="Raavi" panose="020B0502040204020203" pitchFamily="34" charset="0"/>
              </a:rPr>
              <a:t>QUEST</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BUSINESS TODAY</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BUSINESS </a:t>
            </a:r>
            <a:r>
              <a:rPr lang="en-US" sz="3600" dirty="0" smtClean="0">
                <a:solidFill>
                  <a:srgbClr val="0070C0"/>
                </a:solidFill>
                <a:latin typeface="Calibri" panose="020F0502020204030204" pitchFamily="34" charset="0"/>
                <a:ea typeface="Calibri" panose="020F0502020204030204" pitchFamily="34" charset="0"/>
                <a:cs typeface="Raavi" panose="020B0502040204020203" pitchFamily="34" charset="0"/>
              </a:rPr>
              <a:t>WORLD</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DIGIT</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 </a:t>
            </a:r>
            <a:r>
              <a:rPr lang="en-US" sz="3600" dirty="0" smtClean="0">
                <a:solidFill>
                  <a:srgbClr val="0070C0"/>
                </a:solidFill>
                <a:latin typeface="Calibri" panose="020F0502020204030204" pitchFamily="34" charset="0"/>
                <a:ea typeface="Calibri" panose="020F0502020204030204" pitchFamily="34" charset="0"/>
                <a:cs typeface="Raavi" panose="020B0502040204020203" pitchFamily="34" charset="0"/>
              </a:rPr>
              <a:t>COMPETITION </a:t>
            </a: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SUCCESS REVIEW</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FRONTLINE</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SCIENCE </a:t>
            </a:r>
            <a:r>
              <a:rPr lang="en-US" sz="3600" dirty="0" smtClean="0">
                <a:solidFill>
                  <a:srgbClr val="0070C0"/>
                </a:solidFill>
                <a:latin typeface="Calibri" panose="020F0502020204030204" pitchFamily="34" charset="0"/>
                <a:ea typeface="Calibri" panose="020F0502020204030204" pitchFamily="34" charset="0"/>
                <a:cs typeface="Raavi" panose="020B0502040204020203" pitchFamily="34" charset="0"/>
              </a:rPr>
              <a:t>REPORTER</a:t>
            </a:r>
          </a:p>
          <a:p>
            <a:pPr lvl="0">
              <a:lnSpc>
                <a:spcPct val="107000"/>
              </a:lnSpc>
              <a:spcBef>
                <a:spcPts val="0"/>
              </a:spcBef>
              <a:buFont typeface="Wingdings" panose="05000000000000000000" pitchFamily="2" charset="2"/>
              <a:buChar char="q"/>
              <a:tabLst>
                <a:tab pos="4831080" algn="l"/>
              </a:tabLst>
            </a:pPr>
            <a:r>
              <a:rPr lang="en-US" sz="3600" dirty="0" smtClean="0">
                <a:solidFill>
                  <a:srgbClr val="0070C0"/>
                </a:solidFill>
                <a:latin typeface="Calibri" panose="020F0502020204030204" pitchFamily="34" charset="0"/>
                <a:ea typeface="Calibri" panose="020F0502020204030204" pitchFamily="34" charset="0"/>
                <a:cs typeface="Raavi" panose="020B0502040204020203" pitchFamily="34" charset="0"/>
              </a:rPr>
              <a:t>TRAVEL AND LEISURE </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endParaRPr lang="en-US" dirty="0"/>
          </a:p>
        </p:txBody>
      </p:sp>
      <p:pic>
        <p:nvPicPr>
          <p:cNvPr id="4" name="Picture 3" descr="C:\Users\admin\Desktop\Indian-Magazines_4.jpg"/>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24000"/>
            <a:ext cx="3886200" cy="2667000"/>
          </a:xfrm>
          <a:prstGeom prst="rect">
            <a:avLst/>
          </a:prstGeom>
          <a:noFill/>
          <a:ln>
            <a:noFill/>
          </a:ln>
        </p:spPr>
      </p:pic>
    </p:spTree>
    <p:extLst>
      <p:ext uri="{BB962C8B-B14F-4D97-AF65-F5344CB8AC3E}">
        <p14:creationId xmlns:p14="http://schemas.microsoft.com/office/powerpoint/2010/main" val="3109076496"/>
      </p:ext>
    </p:extLst>
  </p:cSld>
  <p:clrMapOvr>
    <a:masterClrMapping/>
  </p:clrMapOvr>
  <p:transition advTm="1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b="1" i="1" u="sng" dirty="0">
                <a:latin typeface="Britannic Bold" panose="020B0903060703020204" pitchFamily="34" charset="0"/>
                <a:ea typeface="Calibri" panose="020F0502020204030204" pitchFamily="34" charset="0"/>
                <a:cs typeface="Raavi" panose="020B0502040204020203" pitchFamily="34" charset="0"/>
              </a:rPr>
              <a:t>LIST OF </a:t>
            </a:r>
            <a:r>
              <a:rPr lang="en-US" b="1" i="1" u="sng" dirty="0" smtClean="0">
                <a:latin typeface="Britannic Bold" panose="020B0903060703020204" pitchFamily="34" charset="0"/>
                <a:ea typeface="Calibri" panose="020F0502020204030204" pitchFamily="34" charset="0"/>
                <a:cs typeface="Raavi" panose="020B0502040204020203" pitchFamily="34" charset="0"/>
              </a:rPr>
              <a:t>MAGAZINES      CONTD.</a:t>
            </a:r>
            <a:endParaRPr lang="en-US" dirty="0"/>
          </a:p>
        </p:txBody>
      </p:sp>
      <p:sp>
        <p:nvSpPr>
          <p:cNvPr id="3" name="Content Placeholder 2"/>
          <p:cNvSpPr>
            <a:spLocks noGrp="1"/>
          </p:cNvSpPr>
          <p:nvPr>
            <p:ph idx="1"/>
          </p:nvPr>
        </p:nvSpPr>
        <p:spPr>
          <a:xfrm>
            <a:off x="457200" y="1219200"/>
            <a:ext cx="8229600" cy="5410200"/>
          </a:xfrm>
        </p:spPr>
        <p:txBody>
          <a:bodyPr>
            <a:normAutofit fontScale="85000" lnSpcReduction="20000"/>
          </a:bodyPr>
          <a:lstStyle/>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AUTOCAR</a:t>
            </a: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OUTLOOK</a:t>
            </a: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PRATIYOGITA DARPAN</a:t>
            </a: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YOJNA</a:t>
            </a: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THE </a:t>
            </a:r>
            <a:r>
              <a:rPr lang="en-US" sz="4000" dirty="0" smtClean="0">
                <a:solidFill>
                  <a:srgbClr val="0070C0"/>
                </a:solidFill>
                <a:latin typeface="Calibri" panose="020F0502020204030204" pitchFamily="34" charset="0"/>
                <a:ea typeface="Calibri" panose="020F0502020204030204" pitchFamily="34" charset="0"/>
                <a:cs typeface="Raavi" panose="020B0502040204020203" pitchFamily="34" charset="0"/>
              </a:rPr>
              <a:t>WEEK</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EMPLOYMENT NEWS</a:t>
            </a:r>
          </a:p>
          <a:p>
            <a:pPr lvl="0">
              <a:lnSpc>
                <a:spcPct val="107000"/>
              </a:lnSpc>
              <a:spcBef>
                <a:spcPts val="0"/>
              </a:spcBef>
              <a:buFont typeface="Wingdings" panose="05000000000000000000" pitchFamily="2" charset="2"/>
              <a:buChar char="q"/>
              <a:tabLst>
                <a:tab pos="4831080" algn="l"/>
              </a:tabLst>
            </a:pPr>
            <a:r>
              <a:rPr lang="en-US" sz="4000" dirty="0" smtClean="0">
                <a:solidFill>
                  <a:srgbClr val="0070C0"/>
                </a:solidFill>
                <a:latin typeface="Calibri" panose="020F0502020204030204" pitchFamily="34" charset="0"/>
                <a:ea typeface="Calibri" panose="020F0502020204030204" pitchFamily="34" charset="0"/>
                <a:cs typeface="Raavi" panose="020B0502040204020203" pitchFamily="34" charset="0"/>
              </a:rPr>
              <a:t>GOOD HOMES</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ELECTRONICS FOR YOU</a:t>
            </a: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LINUX FOR </a:t>
            </a:r>
            <a:r>
              <a:rPr lang="en-US" sz="4000" dirty="0" smtClean="0">
                <a:solidFill>
                  <a:srgbClr val="0070C0"/>
                </a:solidFill>
                <a:latin typeface="Calibri" panose="020F0502020204030204" pitchFamily="34" charset="0"/>
                <a:ea typeface="Calibri" panose="020F0502020204030204" pitchFamily="34" charset="0"/>
                <a:cs typeface="Raavi" panose="020B0502040204020203" pitchFamily="34" charset="0"/>
              </a:rPr>
              <a:t>YOU</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smtClean="0">
                <a:solidFill>
                  <a:srgbClr val="0070C0"/>
                </a:solidFill>
                <a:latin typeface="Calibri" panose="020F0502020204030204" pitchFamily="34" charset="0"/>
                <a:ea typeface="Calibri" panose="020F0502020204030204" pitchFamily="34" charset="0"/>
                <a:cs typeface="Raavi" panose="020B0502040204020203" pitchFamily="34" charset="0"/>
              </a:rPr>
              <a:t>HAPPIEST HEALTH</a:t>
            </a:r>
          </a:p>
          <a:p>
            <a:pPr lvl="0">
              <a:lnSpc>
                <a:spcPct val="107000"/>
              </a:lnSpc>
              <a:spcBef>
                <a:spcPts val="0"/>
              </a:spcBef>
              <a:buFont typeface="Wingdings" panose="05000000000000000000" pitchFamily="2" charset="2"/>
              <a:buChar char="q"/>
              <a:tabLst>
                <a:tab pos="4831080" algn="l"/>
              </a:tabLst>
            </a:pPr>
            <a:r>
              <a:rPr lang="en-US" sz="4000" dirty="0" smtClean="0">
                <a:solidFill>
                  <a:srgbClr val="0070C0"/>
                </a:solidFill>
                <a:latin typeface="Calibri" panose="020F0502020204030204" pitchFamily="34" charset="0"/>
                <a:ea typeface="Calibri" panose="020F0502020204030204" pitchFamily="34" charset="0"/>
                <a:cs typeface="Raavi" panose="020B0502040204020203" pitchFamily="34" charset="0"/>
              </a:rPr>
              <a:t>OUTLOOK TRAVELLER </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marL="0" lvl="0" indent="0">
              <a:lnSpc>
                <a:spcPct val="107000"/>
              </a:lnSpc>
              <a:spcBef>
                <a:spcPts val="0"/>
              </a:spcBef>
              <a:buNone/>
              <a:tabLst>
                <a:tab pos="4831080" algn="l"/>
              </a:tabLst>
            </a:pP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endParaRPr lang="en-US" dirty="0"/>
          </a:p>
        </p:txBody>
      </p:sp>
      <p:pic>
        <p:nvPicPr>
          <p:cNvPr id="4" name="Picture 3" descr="C:\Users\admin\Desktop\Indian-Magazines_4.jpg"/>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371600"/>
            <a:ext cx="3581400" cy="5029200"/>
          </a:xfrm>
          <a:prstGeom prst="rect">
            <a:avLst/>
          </a:prstGeom>
          <a:noFill/>
          <a:ln>
            <a:noFill/>
          </a:ln>
        </p:spPr>
      </p:pic>
    </p:spTree>
    <p:extLst>
      <p:ext uri="{BB962C8B-B14F-4D97-AF65-F5344CB8AC3E}">
        <p14:creationId xmlns:p14="http://schemas.microsoft.com/office/powerpoint/2010/main" val="1821836614"/>
      </p:ext>
    </p:extLst>
  </p:cSld>
  <p:clrMapOvr>
    <a:masterClrMapping/>
  </p:clrMapOvr>
  <p:transition advTm="1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l"/>
            <a:r>
              <a:rPr lang="en-US" sz="3600" b="1" u="sng" dirty="0">
                <a:latin typeface="Britannic Bold" panose="020B0903060703020204" pitchFamily="34" charset="0"/>
              </a:rPr>
              <a:t>CHANDIGARH ENGINEERING COLLEGE- </a:t>
            </a:r>
            <a:r>
              <a:rPr lang="en-US" sz="3600" b="1" u="sng" dirty="0" smtClean="0">
                <a:latin typeface="Britannic Bold" panose="020B0903060703020204" pitchFamily="34" charset="0"/>
              </a:rPr>
              <a:t>CGC</a:t>
            </a:r>
            <a:endParaRPr lang="en-US" dirty="0"/>
          </a:p>
        </p:txBody>
      </p:sp>
      <p:sp>
        <p:nvSpPr>
          <p:cNvPr id="3" name="Content Placeholder 2"/>
          <p:cNvSpPr>
            <a:spLocks noGrp="1"/>
          </p:cNvSpPr>
          <p:nvPr>
            <p:ph idx="1"/>
          </p:nvPr>
        </p:nvSpPr>
        <p:spPr>
          <a:xfrm>
            <a:off x="457200" y="1219200"/>
            <a:ext cx="8229600" cy="5334000"/>
          </a:xfrm>
        </p:spPr>
        <p:txBody>
          <a:bodyPr>
            <a:normAutofit fontScale="92500" lnSpcReduction="20000"/>
          </a:bodyPr>
          <a:lstStyle/>
          <a:p>
            <a:pPr marL="0" indent="0" algn="ctr">
              <a:buNone/>
            </a:pPr>
            <a:r>
              <a:rPr lang="en-US" sz="5400" b="1" dirty="0">
                <a:solidFill>
                  <a:schemeClr val="accent2">
                    <a:lumMod val="50000"/>
                  </a:schemeClr>
                </a:solidFill>
                <a:latin typeface="Algerian" panose="04020705040A02060702" pitchFamily="82" charset="0"/>
              </a:rPr>
              <a:t>Library Rules</a:t>
            </a:r>
          </a:p>
          <a:p>
            <a:pPr marL="0" indent="0">
              <a:buNone/>
            </a:pPr>
            <a:r>
              <a:rPr lang="en-US" dirty="0">
                <a:solidFill>
                  <a:schemeClr val="accent2">
                    <a:lumMod val="50000"/>
                  </a:schemeClr>
                </a:solidFill>
              </a:rPr>
              <a:t> </a:t>
            </a:r>
          </a:p>
          <a:p>
            <a:pPr>
              <a:buFont typeface="Wingdings" panose="05000000000000000000" pitchFamily="2" charset="2"/>
              <a:buChar char="q"/>
            </a:pPr>
            <a:r>
              <a:rPr lang="en-US" dirty="0" smtClean="0">
                <a:solidFill>
                  <a:schemeClr val="accent2">
                    <a:lumMod val="50000"/>
                  </a:schemeClr>
                </a:solidFill>
              </a:rPr>
              <a:t> </a:t>
            </a:r>
            <a:r>
              <a:rPr lang="en-US" dirty="0">
                <a:solidFill>
                  <a:schemeClr val="accent2">
                    <a:lumMod val="50000"/>
                  </a:schemeClr>
                </a:solidFill>
              </a:rPr>
              <a:t>All students/users must observe total silence in the </a:t>
            </a:r>
            <a:r>
              <a:rPr lang="en-US" dirty="0" smtClean="0">
                <a:solidFill>
                  <a:schemeClr val="accent2">
                    <a:lumMod val="50000"/>
                  </a:schemeClr>
                </a:solidFill>
              </a:rPr>
              <a:t> library </a:t>
            </a:r>
            <a:r>
              <a:rPr lang="en-US" dirty="0">
                <a:solidFill>
                  <a:schemeClr val="accent2">
                    <a:lumMod val="50000"/>
                  </a:schemeClr>
                </a:solidFill>
              </a:rPr>
              <a:t>and its environs at all times</a:t>
            </a:r>
          </a:p>
          <a:p>
            <a:pPr>
              <a:buFont typeface="Wingdings" panose="05000000000000000000" pitchFamily="2" charset="2"/>
              <a:buChar char="q"/>
            </a:pPr>
            <a:endParaRPr lang="en-US" dirty="0">
              <a:solidFill>
                <a:schemeClr val="accent2">
                  <a:lumMod val="50000"/>
                </a:schemeClr>
              </a:solidFill>
            </a:endParaRPr>
          </a:p>
          <a:p>
            <a:pPr>
              <a:buFont typeface="Wingdings" panose="05000000000000000000" pitchFamily="2" charset="2"/>
              <a:buChar char="q"/>
            </a:pPr>
            <a:r>
              <a:rPr lang="en-US" dirty="0" smtClean="0">
                <a:solidFill>
                  <a:schemeClr val="accent2">
                    <a:lumMod val="50000"/>
                  </a:schemeClr>
                </a:solidFill>
              </a:rPr>
              <a:t>All </a:t>
            </a:r>
            <a:r>
              <a:rPr lang="en-US" dirty="0">
                <a:solidFill>
                  <a:schemeClr val="accent2">
                    <a:lumMod val="50000"/>
                  </a:schemeClr>
                </a:solidFill>
              </a:rPr>
              <a:t>users/students are required to scan their College/Library ID </a:t>
            </a:r>
            <a:r>
              <a:rPr lang="en-US" dirty="0" smtClean="0">
                <a:solidFill>
                  <a:schemeClr val="accent2">
                    <a:lumMod val="50000"/>
                  </a:schemeClr>
                </a:solidFill>
              </a:rPr>
              <a:t>Cards </a:t>
            </a:r>
            <a:r>
              <a:rPr lang="en-US" dirty="0">
                <a:solidFill>
                  <a:schemeClr val="accent2">
                    <a:lumMod val="50000"/>
                  </a:schemeClr>
                </a:solidFill>
              </a:rPr>
              <a:t>while entering the library. No one will be allowed to enter </a:t>
            </a:r>
            <a:r>
              <a:rPr lang="en-US" dirty="0" smtClean="0">
                <a:solidFill>
                  <a:schemeClr val="accent2">
                    <a:lumMod val="50000"/>
                  </a:schemeClr>
                </a:solidFill>
              </a:rPr>
              <a:t>the </a:t>
            </a:r>
            <a:r>
              <a:rPr lang="en-US" dirty="0">
                <a:solidFill>
                  <a:schemeClr val="accent2">
                    <a:lumMod val="50000"/>
                  </a:schemeClr>
                </a:solidFill>
              </a:rPr>
              <a:t>Library without ID Card.</a:t>
            </a:r>
          </a:p>
          <a:p>
            <a:pPr>
              <a:buFont typeface="Wingdings" panose="05000000000000000000" pitchFamily="2" charset="2"/>
              <a:buChar char="q"/>
            </a:pPr>
            <a:endParaRPr lang="en-US" dirty="0">
              <a:solidFill>
                <a:schemeClr val="accent2">
                  <a:lumMod val="50000"/>
                </a:schemeClr>
              </a:solidFill>
            </a:endParaRPr>
          </a:p>
          <a:p>
            <a:pPr>
              <a:buFont typeface="Wingdings" panose="05000000000000000000" pitchFamily="2" charset="2"/>
              <a:buChar char="q"/>
            </a:pPr>
            <a:r>
              <a:rPr lang="en-US" dirty="0" smtClean="0">
                <a:solidFill>
                  <a:schemeClr val="accent2">
                    <a:lumMod val="50000"/>
                  </a:schemeClr>
                </a:solidFill>
              </a:rPr>
              <a:t>All </a:t>
            </a:r>
            <a:r>
              <a:rPr lang="en-US" dirty="0">
                <a:solidFill>
                  <a:schemeClr val="accent2">
                    <a:lumMod val="50000"/>
                  </a:schemeClr>
                </a:solidFill>
              </a:rPr>
              <a:t>students must present their Library ID </a:t>
            </a:r>
            <a:r>
              <a:rPr lang="en-US" dirty="0" smtClean="0">
                <a:solidFill>
                  <a:schemeClr val="accent2">
                    <a:lumMod val="50000"/>
                  </a:schemeClr>
                </a:solidFill>
              </a:rPr>
              <a:t>Cards </a:t>
            </a:r>
            <a:r>
              <a:rPr lang="en-US" dirty="0">
                <a:solidFill>
                  <a:schemeClr val="accent2">
                    <a:lumMod val="50000"/>
                  </a:schemeClr>
                </a:solidFill>
              </a:rPr>
              <a:t>before borrowing any library material.</a:t>
            </a:r>
          </a:p>
          <a:p>
            <a:endParaRPr lang="en-US" dirty="0"/>
          </a:p>
        </p:txBody>
      </p:sp>
    </p:spTree>
    <p:extLst>
      <p:ext uri="{BB962C8B-B14F-4D97-AF65-F5344CB8AC3E}">
        <p14:creationId xmlns:p14="http://schemas.microsoft.com/office/powerpoint/2010/main" val="2185716743"/>
      </p:ext>
    </p:extLst>
  </p:cSld>
  <p:clrMapOvr>
    <a:masterClrMapping/>
  </p:clrMapOvr>
  <p:transition advTm="1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smtClean="0">
                <a:solidFill>
                  <a:schemeClr val="accent2">
                    <a:lumMod val="50000"/>
                  </a:schemeClr>
                </a:solidFill>
                <a:latin typeface="Algerian" panose="04020705040A02060702" pitchFamily="82" charset="0"/>
              </a:rPr>
              <a:t>           Library Rules         CONTD.</a:t>
            </a:r>
            <a:endParaRPr lang="en-US" dirty="0"/>
          </a:p>
        </p:txBody>
      </p:sp>
      <p:sp>
        <p:nvSpPr>
          <p:cNvPr id="3" name="Content Placeholder 2"/>
          <p:cNvSpPr>
            <a:spLocks noGrp="1"/>
          </p:cNvSpPr>
          <p:nvPr>
            <p:ph idx="1"/>
          </p:nvPr>
        </p:nvSpPr>
        <p:spPr>
          <a:xfrm>
            <a:off x="457200" y="1143000"/>
            <a:ext cx="8229600" cy="5334000"/>
          </a:xfrm>
        </p:spPr>
        <p:txBody>
          <a:bodyPr>
            <a:normAutofit fontScale="92500" lnSpcReduction="10000"/>
          </a:bodyPr>
          <a:lstStyle/>
          <a:p>
            <a:pPr>
              <a:buFont typeface="Wingdings" panose="05000000000000000000" pitchFamily="2" charset="2"/>
              <a:buChar char="q"/>
            </a:pPr>
            <a:r>
              <a:rPr lang="en-US" dirty="0">
                <a:solidFill>
                  <a:srgbClr val="0070C0"/>
                </a:solidFill>
              </a:rPr>
              <a:t>In case of loss of ID and Reader’s Tickets, the duplicate ID card will be provided </a:t>
            </a:r>
            <a:r>
              <a:rPr lang="en-US" dirty="0" smtClean="0">
                <a:solidFill>
                  <a:srgbClr val="0070C0"/>
                </a:solidFill>
              </a:rPr>
              <a:t>against </a:t>
            </a:r>
            <a:r>
              <a:rPr lang="en-US" dirty="0" err="1" smtClean="0">
                <a:solidFill>
                  <a:srgbClr val="0070C0"/>
                </a:solidFill>
              </a:rPr>
              <a:t>Rs</a:t>
            </a:r>
            <a:r>
              <a:rPr lang="en-US" dirty="0" smtClean="0">
                <a:solidFill>
                  <a:srgbClr val="0070C0"/>
                </a:solidFill>
              </a:rPr>
              <a:t>. 100/- and </a:t>
            </a:r>
            <a:r>
              <a:rPr lang="en-US" dirty="0">
                <a:solidFill>
                  <a:srgbClr val="0070C0"/>
                </a:solidFill>
              </a:rPr>
              <a:t>Readers’ Tickets against Rs.20/- each.</a:t>
            </a:r>
          </a:p>
          <a:p>
            <a:pPr>
              <a:buFont typeface="Wingdings" panose="05000000000000000000" pitchFamily="2" charset="2"/>
              <a:buChar char="q"/>
            </a:pPr>
            <a:r>
              <a:rPr lang="en-US" dirty="0" smtClean="0">
                <a:solidFill>
                  <a:srgbClr val="0070C0"/>
                </a:solidFill>
              </a:rPr>
              <a:t> </a:t>
            </a:r>
            <a:r>
              <a:rPr lang="en-US" dirty="0">
                <a:solidFill>
                  <a:srgbClr val="0070C0"/>
                </a:solidFill>
              </a:rPr>
              <a:t>In case any book is lost or damaged by the borrower, he/she </a:t>
            </a:r>
            <a:r>
              <a:rPr lang="en-US" dirty="0" smtClean="0">
                <a:solidFill>
                  <a:srgbClr val="0070C0"/>
                </a:solidFill>
              </a:rPr>
              <a:t>shall replace </a:t>
            </a:r>
            <a:r>
              <a:rPr lang="en-US" dirty="0">
                <a:solidFill>
                  <a:srgbClr val="0070C0"/>
                </a:solidFill>
              </a:rPr>
              <a:t>the latest issue of the book or set of books if one volume of the set is lost, or shall pay twice the cost of the book, within a period of 15 days, with delay fine if any</a:t>
            </a:r>
            <a:r>
              <a:rPr lang="en-US" dirty="0" smtClean="0">
                <a:solidFill>
                  <a:srgbClr val="0070C0"/>
                </a:solidFill>
              </a:rPr>
              <a:t>.</a:t>
            </a:r>
          </a:p>
          <a:p>
            <a:pPr>
              <a:buFont typeface="Wingdings" panose="05000000000000000000" pitchFamily="2" charset="2"/>
              <a:buChar char="q"/>
            </a:pPr>
            <a:r>
              <a:rPr lang="en-US" dirty="0" smtClean="0">
                <a:solidFill>
                  <a:srgbClr val="0070C0"/>
                </a:solidFill>
              </a:rPr>
              <a:t> </a:t>
            </a:r>
            <a:r>
              <a:rPr lang="en-US" dirty="0">
                <a:solidFill>
                  <a:srgbClr val="0070C0"/>
                </a:solidFill>
              </a:rPr>
              <a:t>Personal Books, Bags/ belongings, </a:t>
            </a:r>
            <a:r>
              <a:rPr lang="en-US" dirty="0" smtClean="0">
                <a:solidFill>
                  <a:srgbClr val="0070C0"/>
                </a:solidFill>
              </a:rPr>
              <a:t>eatables, </a:t>
            </a:r>
            <a:r>
              <a:rPr lang="en-US" dirty="0">
                <a:solidFill>
                  <a:srgbClr val="0070C0"/>
                </a:solidFill>
              </a:rPr>
              <a:t>and </a:t>
            </a:r>
            <a:r>
              <a:rPr lang="en-US" dirty="0" smtClean="0">
                <a:solidFill>
                  <a:srgbClr val="0070C0"/>
                </a:solidFill>
              </a:rPr>
              <a:t>mobile phone use are </a:t>
            </a:r>
            <a:r>
              <a:rPr lang="en-US" dirty="0">
                <a:solidFill>
                  <a:srgbClr val="0070C0"/>
                </a:solidFill>
              </a:rPr>
              <a:t>not allowed inside the library. </a:t>
            </a:r>
            <a:r>
              <a:rPr lang="en-US" dirty="0" smtClean="0">
                <a:solidFill>
                  <a:srgbClr val="0070C0"/>
                </a:solidFill>
              </a:rPr>
              <a:t>A fine </a:t>
            </a:r>
            <a:r>
              <a:rPr lang="en-US" dirty="0">
                <a:solidFill>
                  <a:srgbClr val="0070C0"/>
                </a:solidFill>
              </a:rPr>
              <a:t>of Rs.100/- may be charged from the defaulters.</a:t>
            </a:r>
          </a:p>
          <a:p>
            <a:pPr>
              <a:buFont typeface="Wingdings" panose="05000000000000000000" pitchFamily="2" charset="2"/>
              <a:buChar char="q"/>
            </a:pPr>
            <a:endParaRPr lang="en-US" dirty="0"/>
          </a:p>
        </p:txBody>
      </p:sp>
    </p:spTree>
    <p:extLst>
      <p:ext uri="{BB962C8B-B14F-4D97-AF65-F5344CB8AC3E}">
        <p14:creationId xmlns:p14="http://schemas.microsoft.com/office/powerpoint/2010/main" val="3240841558"/>
      </p:ext>
    </p:extLst>
  </p:cSld>
  <p:clrMapOvr>
    <a:masterClrMapping/>
  </p:clrMapOvr>
  <p:transition advTm="1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a:solidFill>
                  <a:schemeClr val="accent2">
                    <a:lumMod val="50000"/>
                  </a:schemeClr>
                </a:solidFill>
                <a:latin typeface="Algerian" panose="04020705040A02060702" pitchFamily="82" charset="0"/>
              </a:rPr>
              <a:t>Library Rules         CONTD</a:t>
            </a:r>
            <a:r>
              <a:rPr lang="en-US" b="1" dirty="0" smtClean="0">
                <a:solidFill>
                  <a:schemeClr val="accent2">
                    <a:lumMod val="50000"/>
                  </a:schemeClr>
                </a:solidFill>
                <a:latin typeface="Algerian" panose="04020705040A02060702" pitchFamily="82" charset="0"/>
              </a:rPr>
              <a:t>.</a:t>
            </a:r>
            <a:endParaRPr lang="en-US" dirty="0"/>
          </a:p>
        </p:txBody>
      </p:sp>
      <p:sp>
        <p:nvSpPr>
          <p:cNvPr id="3" name="Content Placeholder 2"/>
          <p:cNvSpPr>
            <a:spLocks noGrp="1"/>
          </p:cNvSpPr>
          <p:nvPr>
            <p:ph idx="1"/>
          </p:nvPr>
        </p:nvSpPr>
        <p:spPr>
          <a:xfrm>
            <a:off x="457200" y="1295400"/>
            <a:ext cx="8229600" cy="5334000"/>
          </a:xfrm>
        </p:spPr>
        <p:txBody>
          <a:bodyPr>
            <a:normAutofit fontScale="85000" lnSpcReduction="10000"/>
          </a:bodyPr>
          <a:lstStyle/>
          <a:p>
            <a:pPr>
              <a:buFont typeface="Wingdings" panose="05000000000000000000" pitchFamily="2" charset="2"/>
              <a:buChar char="q"/>
            </a:pPr>
            <a:r>
              <a:rPr lang="en-US" dirty="0">
                <a:solidFill>
                  <a:srgbClr val="0070C0"/>
                </a:solidFill>
              </a:rPr>
              <a:t>The students/users are required to maintain discipline and silence within the library premises. In case of indiscipline, the Library Membership will be cancelled.</a:t>
            </a:r>
          </a:p>
          <a:p>
            <a:pPr>
              <a:buFont typeface="Wingdings" panose="05000000000000000000" pitchFamily="2" charset="2"/>
              <a:buChar char="q"/>
            </a:pPr>
            <a:r>
              <a:rPr lang="en-US" dirty="0">
                <a:solidFill>
                  <a:srgbClr val="0070C0"/>
                </a:solidFill>
              </a:rPr>
              <a:t> The students/users cannot take any book, magazine, </a:t>
            </a:r>
            <a:r>
              <a:rPr lang="en-US" dirty="0" smtClean="0">
                <a:solidFill>
                  <a:srgbClr val="0070C0"/>
                </a:solidFill>
              </a:rPr>
              <a:t>or newspaper, </a:t>
            </a:r>
            <a:r>
              <a:rPr lang="en-US" dirty="0">
                <a:solidFill>
                  <a:srgbClr val="0070C0"/>
                </a:solidFill>
              </a:rPr>
              <a:t>outside the library without permission</a:t>
            </a:r>
            <a:r>
              <a:rPr lang="en-US" dirty="0" smtClean="0">
                <a:solidFill>
                  <a:srgbClr val="0070C0"/>
                </a:solidFill>
              </a:rPr>
              <a:t>.</a:t>
            </a:r>
            <a:endParaRPr lang="en-US" dirty="0">
              <a:solidFill>
                <a:srgbClr val="0070C0"/>
              </a:solidFill>
            </a:endParaRPr>
          </a:p>
          <a:p>
            <a:pPr>
              <a:buFont typeface="Wingdings" panose="05000000000000000000" pitchFamily="2" charset="2"/>
              <a:buChar char="q"/>
            </a:pPr>
            <a:r>
              <a:rPr lang="en-US" dirty="0" smtClean="0">
                <a:solidFill>
                  <a:srgbClr val="0070C0"/>
                </a:solidFill>
              </a:rPr>
              <a:t>The </a:t>
            </a:r>
            <a:r>
              <a:rPr lang="en-US" dirty="0">
                <a:solidFill>
                  <a:srgbClr val="0070C0"/>
                </a:solidFill>
              </a:rPr>
              <a:t>Circulation Timing will strictly be between 9:30 AM to </a:t>
            </a:r>
            <a:r>
              <a:rPr lang="en-US" dirty="0" smtClean="0">
                <a:solidFill>
                  <a:srgbClr val="0070C0"/>
                </a:solidFill>
              </a:rPr>
              <a:t>4:30 </a:t>
            </a:r>
            <a:r>
              <a:rPr lang="en-US" dirty="0">
                <a:solidFill>
                  <a:srgbClr val="0070C0"/>
                </a:solidFill>
              </a:rPr>
              <a:t>PM without any break, on all working days</a:t>
            </a:r>
            <a:r>
              <a:rPr lang="en-US" dirty="0" smtClean="0">
                <a:solidFill>
                  <a:srgbClr val="0070C0"/>
                </a:solidFill>
              </a:rPr>
              <a:t>.</a:t>
            </a:r>
            <a:endParaRPr lang="en-US" dirty="0">
              <a:solidFill>
                <a:srgbClr val="0070C0"/>
              </a:solidFill>
            </a:endParaRPr>
          </a:p>
          <a:p>
            <a:pPr>
              <a:buFont typeface="Wingdings" panose="05000000000000000000" pitchFamily="2" charset="2"/>
              <a:buChar char="q"/>
            </a:pPr>
            <a:r>
              <a:rPr lang="en-US" dirty="0" smtClean="0">
                <a:solidFill>
                  <a:srgbClr val="0070C0"/>
                </a:solidFill>
              </a:rPr>
              <a:t>The </a:t>
            </a:r>
            <a:r>
              <a:rPr lang="en-US" dirty="0">
                <a:solidFill>
                  <a:srgbClr val="0070C0"/>
                </a:solidFill>
              </a:rPr>
              <a:t>students will be issued 3 books against 3 Reader’s Tickets at a time, for </a:t>
            </a:r>
            <a:r>
              <a:rPr lang="en-US" dirty="0" smtClean="0">
                <a:solidFill>
                  <a:srgbClr val="0070C0"/>
                </a:solidFill>
              </a:rPr>
              <a:t>21 </a:t>
            </a:r>
            <a:r>
              <a:rPr lang="en-US" dirty="0">
                <a:solidFill>
                  <a:srgbClr val="0070C0"/>
                </a:solidFill>
              </a:rPr>
              <a:t>days.  The books in demand will be issued for 7 days</a:t>
            </a:r>
            <a:r>
              <a:rPr lang="en-US" dirty="0" smtClean="0">
                <a:solidFill>
                  <a:srgbClr val="0070C0"/>
                </a:solidFill>
              </a:rPr>
              <a:t>.</a:t>
            </a:r>
          </a:p>
          <a:p>
            <a:pPr>
              <a:buFont typeface="Wingdings" panose="05000000000000000000" pitchFamily="2" charset="2"/>
              <a:buChar char="q"/>
            </a:pPr>
            <a:r>
              <a:rPr lang="en-US" dirty="0" smtClean="0">
                <a:solidFill>
                  <a:srgbClr val="0070C0"/>
                </a:solidFill>
              </a:rPr>
              <a:t>All </a:t>
            </a:r>
            <a:r>
              <a:rPr lang="en-US" dirty="0">
                <a:solidFill>
                  <a:srgbClr val="0070C0"/>
                </a:solidFill>
              </a:rPr>
              <a:t>students have to return all the </a:t>
            </a:r>
            <a:r>
              <a:rPr lang="en-US" dirty="0" smtClean="0">
                <a:solidFill>
                  <a:srgbClr val="0070C0"/>
                </a:solidFill>
              </a:rPr>
              <a:t>library books issued </a:t>
            </a:r>
            <a:r>
              <a:rPr lang="en-US" dirty="0">
                <a:solidFill>
                  <a:srgbClr val="0070C0"/>
                </a:solidFill>
              </a:rPr>
              <a:t>against their names before the start of </a:t>
            </a:r>
            <a:r>
              <a:rPr lang="en-US" dirty="0" smtClean="0">
                <a:solidFill>
                  <a:srgbClr val="0070C0"/>
                </a:solidFill>
              </a:rPr>
              <a:t>the new </a:t>
            </a:r>
            <a:r>
              <a:rPr lang="en-US" dirty="0">
                <a:solidFill>
                  <a:srgbClr val="0070C0"/>
                </a:solidFill>
              </a:rPr>
              <a:t>semester</a:t>
            </a:r>
          </a:p>
          <a:p>
            <a:endParaRPr lang="en-US" dirty="0"/>
          </a:p>
        </p:txBody>
      </p:sp>
    </p:spTree>
    <p:extLst>
      <p:ext uri="{BB962C8B-B14F-4D97-AF65-F5344CB8AC3E}">
        <p14:creationId xmlns:p14="http://schemas.microsoft.com/office/powerpoint/2010/main" val="1526325680"/>
      </p:ext>
    </p:extLst>
  </p:cSld>
  <p:clrMapOvr>
    <a:masterClrMapping/>
  </p:clrMapOvr>
  <p:transition advTm="1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dirty="0" smtClean="0"/>
              <a:t>CEC-CGC LIBRARY NEWSLETTER</a:t>
            </a:r>
            <a:br>
              <a:rPr lang="en-US" b="1" dirty="0" smtClean="0"/>
            </a:br>
            <a:r>
              <a:rPr lang="en-US" b="1" dirty="0" smtClean="0">
                <a:solidFill>
                  <a:srgbClr val="FF0000"/>
                </a:solidFill>
              </a:rPr>
              <a:t>LIBRARY BUZZ</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2073304"/>
              </p:ext>
            </p:extLst>
          </p:nvPr>
        </p:nvGraphicFramePr>
        <p:xfrm>
          <a:off x="457200" y="1600200"/>
          <a:ext cx="8229600" cy="49606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821991761"/>
                    </a:ext>
                  </a:extLst>
                </a:gridCol>
                <a:gridCol w="2743200">
                  <a:extLst>
                    <a:ext uri="{9D8B030D-6E8A-4147-A177-3AD203B41FA5}">
                      <a16:colId xmlns:a16="http://schemas.microsoft.com/office/drawing/2014/main" val="672802580"/>
                    </a:ext>
                  </a:extLst>
                </a:gridCol>
                <a:gridCol w="2743200">
                  <a:extLst>
                    <a:ext uri="{9D8B030D-6E8A-4147-A177-3AD203B41FA5}">
                      <a16:colId xmlns:a16="http://schemas.microsoft.com/office/drawing/2014/main" val="3787823468"/>
                    </a:ext>
                  </a:extLst>
                </a:gridCol>
              </a:tblGrid>
              <a:tr h="240030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sz="2000" b="1" dirty="0" smtClean="0">
                          <a:solidFill>
                            <a:srgbClr val="002060"/>
                          </a:solidFill>
                        </a:rPr>
                        <a:t>1</a:t>
                      </a:r>
                      <a:r>
                        <a:rPr lang="en-US" sz="2000" b="1" baseline="30000" dirty="0" smtClean="0">
                          <a:solidFill>
                            <a:srgbClr val="002060"/>
                          </a:solidFill>
                        </a:rPr>
                        <a:t>st</a:t>
                      </a:r>
                      <a:r>
                        <a:rPr lang="en-US" sz="2000" b="1" baseline="0" dirty="0" smtClean="0">
                          <a:solidFill>
                            <a:srgbClr val="002060"/>
                          </a:solidFill>
                        </a:rPr>
                        <a:t> Issue</a:t>
                      </a:r>
                    </a:p>
                    <a:p>
                      <a:pPr algn="ctr"/>
                      <a:r>
                        <a:rPr lang="en-US" sz="2000" b="1" baseline="0" dirty="0" smtClean="0">
                          <a:solidFill>
                            <a:srgbClr val="002060"/>
                          </a:solidFill>
                        </a:rPr>
                        <a:t>Sep 2023</a:t>
                      </a:r>
                      <a:endParaRPr lang="en-US" sz="2000" b="1" dirty="0">
                        <a:solidFill>
                          <a:srgbClr val="002060"/>
                        </a:solidFill>
                      </a:endParaRPr>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sz="1800" b="1" dirty="0" smtClean="0">
                          <a:solidFill>
                            <a:srgbClr val="002060"/>
                          </a:solidFill>
                        </a:rPr>
                        <a:t>2</a:t>
                      </a:r>
                      <a:r>
                        <a:rPr lang="en-US" sz="1800" b="1" baseline="30000" dirty="0" smtClean="0">
                          <a:solidFill>
                            <a:srgbClr val="002060"/>
                          </a:solidFill>
                        </a:rPr>
                        <a:t>nd</a:t>
                      </a:r>
                      <a:r>
                        <a:rPr lang="en-US" sz="1800" b="1" baseline="0" dirty="0" smtClean="0">
                          <a:solidFill>
                            <a:srgbClr val="002060"/>
                          </a:solidFill>
                        </a:rPr>
                        <a:t> Issue</a:t>
                      </a:r>
                    </a:p>
                    <a:p>
                      <a:pPr algn="ctr"/>
                      <a:r>
                        <a:rPr lang="en-US" sz="1800" b="1" baseline="0" dirty="0" smtClean="0">
                          <a:solidFill>
                            <a:srgbClr val="002060"/>
                          </a:solidFill>
                        </a:rPr>
                        <a:t>April 2024</a:t>
                      </a:r>
                      <a:endParaRPr lang="en-US" sz="1800" b="1" dirty="0" smtClean="0">
                        <a:solidFill>
                          <a:srgbClr val="002060"/>
                        </a:solidFill>
                      </a:endParaRPr>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b="1" dirty="0" smtClean="0">
                          <a:solidFill>
                            <a:srgbClr val="002060"/>
                          </a:solidFill>
                        </a:rPr>
                        <a:t>3</a:t>
                      </a:r>
                      <a:r>
                        <a:rPr lang="en-US" b="1" baseline="30000" dirty="0" smtClean="0">
                          <a:solidFill>
                            <a:srgbClr val="002060"/>
                          </a:solidFill>
                        </a:rPr>
                        <a:t>rd</a:t>
                      </a:r>
                      <a:r>
                        <a:rPr lang="en-US" b="1" baseline="0" dirty="0" smtClean="0">
                          <a:solidFill>
                            <a:srgbClr val="002060"/>
                          </a:solidFill>
                        </a:rPr>
                        <a:t> Issue</a:t>
                      </a:r>
                    </a:p>
                    <a:p>
                      <a:pPr algn="ctr"/>
                      <a:r>
                        <a:rPr lang="en-US" b="1" baseline="0" dirty="0" smtClean="0">
                          <a:solidFill>
                            <a:srgbClr val="002060"/>
                          </a:solidFill>
                        </a:rPr>
                        <a:t>Nov 2024</a:t>
                      </a:r>
                      <a:endParaRPr lang="en-US" b="1" dirty="0">
                        <a:solidFill>
                          <a:srgbClr val="002060"/>
                        </a:solidFill>
                      </a:endParaRPr>
                    </a:p>
                  </a:txBody>
                  <a:tcPr/>
                </a:tc>
                <a:extLst>
                  <a:ext uri="{0D108BD9-81ED-4DB2-BD59-A6C34878D82A}">
                    <a16:rowId xmlns:a16="http://schemas.microsoft.com/office/drawing/2014/main" val="702746656"/>
                  </a:ext>
                </a:extLst>
              </a:tr>
              <a:tr h="240030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b="1" dirty="0" smtClean="0"/>
                        <a:t>4</a:t>
                      </a:r>
                      <a:r>
                        <a:rPr lang="en-US" b="1" baseline="30000" dirty="0" smtClean="0"/>
                        <a:t>th</a:t>
                      </a:r>
                      <a:r>
                        <a:rPr lang="en-US" b="1" baseline="0" dirty="0" smtClean="0"/>
                        <a:t> Issue</a:t>
                      </a:r>
                    </a:p>
                    <a:p>
                      <a:pPr algn="ctr"/>
                      <a:r>
                        <a:rPr lang="en-US" b="1" baseline="0" dirty="0" smtClean="0"/>
                        <a:t>Feb 2025</a:t>
                      </a:r>
                      <a:endParaRPr lang="en-US" b="1" dirty="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b="1" dirty="0" smtClean="0"/>
                        <a:t>5</a:t>
                      </a:r>
                      <a:r>
                        <a:rPr lang="en-US" b="1" baseline="30000" dirty="0" smtClean="0"/>
                        <a:t>th</a:t>
                      </a:r>
                      <a:r>
                        <a:rPr lang="en-US" b="1" baseline="0" dirty="0" smtClean="0"/>
                        <a:t> Issue</a:t>
                      </a:r>
                    </a:p>
                    <a:p>
                      <a:pPr algn="ctr"/>
                      <a:r>
                        <a:rPr lang="en-US" b="1" baseline="0" dirty="0" smtClean="0"/>
                        <a:t>Sep 2025</a:t>
                      </a:r>
                      <a:endParaRPr lang="en-US" b="1" dirty="0" smtClean="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b="1" dirty="0" smtClean="0"/>
                        <a:t>6</a:t>
                      </a:r>
                      <a:r>
                        <a:rPr lang="en-US" b="1" baseline="30000" dirty="0" smtClean="0"/>
                        <a:t>th</a:t>
                      </a:r>
                      <a:r>
                        <a:rPr lang="en-US" b="1" dirty="0" smtClean="0"/>
                        <a:t> Issue</a:t>
                      </a:r>
                    </a:p>
                    <a:p>
                      <a:pPr algn="ctr"/>
                      <a:r>
                        <a:rPr lang="en-US" b="1" dirty="0" smtClean="0"/>
                        <a:t>April 2026</a:t>
                      </a:r>
                      <a:endParaRPr lang="en-US" b="1" dirty="0"/>
                    </a:p>
                  </a:txBody>
                  <a:tcPr/>
                </a:tc>
                <a:extLst>
                  <a:ext uri="{0D108BD9-81ED-4DB2-BD59-A6C34878D82A}">
                    <a16:rowId xmlns:a16="http://schemas.microsoft.com/office/drawing/2014/main" val="1304305696"/>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752600"/>
            <a:ext cx="1752600" cy="1524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766455"/>
            <a:ext cx="1905000" cy="151014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752600"/>
            <a:ext cx="1650205" cy="152400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4219235"/>
            <a:ext cx="1925782" cy="1676400"/>
          </a:xfrm>
          <a:prstGeom prst="rect">
            <a:avLst/>
          </a:prstGeom>
        </p:spPr>
      </p:pic>
      <p:pic>
        <p:nvPicPr>
          <p:cNvPr id="9" name="Picture 8"/>
          <p:cNvPicPr>
            <a:picLocks noChangeAspect="1"/>
          </p:cNvPicPr>
          <p:nvPr/>
        </p:nvPicPr>
        <p:blipFill>
          <a:blip r:embed="rId6"/>
          <a:stretch>
            <a:fillRect/>
          </a:stretch>
        </p:blipFill>
        <p:spPr>
          <a:xfrm>
            <a:off x="3590049" y="4195483"/>
            <a:ext cx="1972552" cy="1700152"/>
          </a:xfrm>
          <a:prstGeom prst="rect">
            <a:avLst/>
          </a:prstGeom>
        </p:spPr>
      </p:pic>
      <p:pic>
        <p:nvPicPr>
          <p:cNvPr id="10" name="Picture 9" descr="C:\Users\admin\Downloads\qrcode_335862318_ccf45da05ee8f4ac9065d41ec5142bd8.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0324" y="4208349"/>
            <a:ext cx="2129276" cy="1659051"/>
          </a:xfrm>
          <a:prstGeom prst="rect">
            <a:avLst/>
          </a:prstGeom>
          <a:noFill/>
          <a:ln>
            <a:noFill/>
          </a:ln>
        </p:spPr>
      </p:pic>
    </p:spTree>
    <p:extLst>
      <p:ext uri="{BB962C8B-B14F-4D97-AF65-F5344CB8AC3E}">
        <p14:creationId xmlns:p14="http://schemas.microsoft.com/office/powerpoint/2010/main" val="2058137371"/>
      </p:ext>
    </p:extLst>
  </p:cSld>
  <p:clrMapOvr>
    <a:masterClrMapping/>
  </p:clrMapOvr>
  <p:transition advTm="1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lstStyle/>
          <a:p>
            <a:pPr algn="ctr">
              <a:buNone/>
            </a:pPr>
            <a:r>
              <a:rPr lang="en-US" dirty="0" smtClean="0">
                <a:solidFill>
                  <a:srgbClr val="990000"/>
                </a:solidFill>
              </a:rPr>
              <a:t>FOR ANY QUERY / SUGGESTION CONTACT : </a:t>
            </a:r>
          </a:p>
          <a:p>
            <a:pPr algn="ctr">
              <a:buNone/>
            </a:pPr>
            <a:endParaRPr lang="en-US" dirty="0" smtClean="0">
              <a:solidFill>
                <a:srgbClr val="990000"/>
              </a:solidFill>
            </a:endParaRPr>
          </a:p>
          <a:p>
            <a:pPr>
              <a:buNone/>
            </a:pPr>
            <a:r>
              <a:rPr lang="en-US" dirty="0" err="1" smtClean="0">
                <a:solidFill>
                  <a:srgbClr val="990000"/>
                </a:solidFill>
              </a:rPr>
              <a:t>Renu</a:t>
            </a:r>
            <a:r>
              <a:rPr lang="en-US" dirty="0" smtClean="0">
                <a:solidFill>
                  <a:srgbClr val="990000"/>
                </a:solidFill>
              </a:rPr>
              <a:t>  Oberoi</a:t>
            </a:r>
          </a:p>
          <a:p>
            <a:pPr>
              <a:buNone/>
            </a:pPr>
            <a:r>
              <a:rPr lang="en-US" dirty="0" smtClean="0">
                <a:solidFill>
                  <a:srgbClr val="990000"/>
                </a:solidFill>
              </a:rPr>
              <a:t>Chief Librarian                             </a:t>
            </a:r>
          </a:p>
          <a:p>
            <a:pPr>
              <a:buNone/>
            </a:pPr>
            <a:r>
              <a:rPr lang="en-US" dirty="0" smtClean="0">
                <a:solidFill>
                  <a:srgbClr val="990000"/>
                </a:solidFill>
              </a:rPr>
              <a:t>Chandigarh Engineering  College- CGC, </a:t>
            </a:r>
            <a:r>
              <a:rPr lang="en-US" dirty="0" err="1" smtClean="0">
                <a:solidFill>
                  <a:srgbClr val="990000"/>
                </a:solidFill>
              </a:rPr>
              <a:t>Landran</a:t>
            </a:r>
            <a:endParaRPr lang="en-US" dirty="0" smtClean="0">
              <a:solidFill>
                <a:srgbClr val="990000"/>
              </a:solidFill>
            </a:endParaRPr>
          </a:p>
          <a:p>
            <a:pPr>
              <a:buNone/>
            </a:pPr>
            <a:r>
              <a:rPr lang="en-US" dirty="0" smtClean="0">
                <a:solidFill>
                  <a:srgbClr val="990000"/>
                </a:solidFill>
                <a:latin typeface="+mj-lt"/>
              </a:rPr>
              <a:t>0172-3984229</a:t>
            </a:r>
          </a:p>
          <a:p>
            <a:pPr>
              <a:buNone/>
            </a:pPr>
            <a:r>
              <a:rPr lang="en-US" dirty="0" smtClean="0">
                <a:solidFill>
                  <a:srgbClr val="990000"/>
                </a:solidFill>
                <a:latin typeface="+mj-lt"/>
              </a:rPr>
              <a:t>8872014309</a:t>
            </a:r>
          </a:p>
          <a:p>
            <a:pPr>
              <a:buNone/>
            </a:pPr>
            <a:r>
              <a:rPr lang="en-US" dirty="0" smtClean="0">
                <a:solidFill>
                  <a:srgbClr val="990000"/>
                </a:solidFill>
                <a:hlinkClick r:id="rId2"/>
              </a:rPr>
              <a:t>chief.librarian@cgc.edu.in</a:t>
            </a:r>
            <a:r>
              <a:rPr lang="en-US" dirty="0" smtClean="0">
                <a:solidFill>
                  <a:srgbClr val="990000"/>
                </a:solidFill>
              </a:rPr>
              <a:t>        </a:t>
            </a:r>
            <a:endParaRPr lang="en-US" dirty="0">
              <a:solidFill>
                <a:srgbClr val="990000"/>
              </a:solidFill>
            </a:endParaRPr>
          </a:p>
        </p:txBody>
      </p:sp>
      <p:sp>
        <p:nvSpPr>
          <p:cNvPr id="2" name="Rectangle 1"/>
          <p:cNvSpPr/>
          <p:nvPr/>
        </p:nvSpPr>
        <p:spPr>
          <a:xfrm>
            <a:off x="4991099" y="3733800"/>
            <a:ext cx="3276600" cy="25908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a:p>
            <a:pPr algn="ct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r>
              <a:rPr lang="en-US" b="1" dirty="0" smtClean="0">
                <a:solidFill>
                  <a:schemeClr val="tx1"/>
                </a:solidFill>
              </a:rPr>
              <a:t>FOR SUGGESTIONS</a:t>
            </a:r>
            <a:endParaRPr lang="en-US" b="1" dirty="0">
              <a:solidFill>
                <a:schemeClr val="tx1"/>
              </a:solidFill>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5181600" y="3810000"/>
            <a:ext cx="2895599" cy="1981200"/>
          </a:xfrm>
          <a:prstGeom prst="rect">
            <a:avLst/>
          </a:prstGeom>
        </p:spPr>
      </p:pic>
    </p:spTree>
  </p:cSld>
  <p:clrMapOvr>
    <a:masterClrMapping/>
  </p:clrMapOvr>
  <p:transition advTm="1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533400" y="838200"/>
            <a:ext cx="8229600" cy="4389120"/>
          </a:xfrm>
        </p:spPr>
        <p:txBody>
          <a:bodyPr>
            <a:normAutofit fontScale="62500" lnSpcReduction="20000"/>
          </a:bodyPr>
          <a:lstStyle/>
          <a:p>
            <a:pPr algn="ctr">
              <a:buFont typeface="Wingdings" pitchFamily="2" charset="2"/>
              <a:buNone/>
            </a:pPr>
            <a:r>
              <a:rPr lang="en-US" sz="11700" dirty="0" smtClean="0">
                <a:solidFill>
                  <a:schemeClr val="tx2"/>
                </a:solidFill>
                <a:latin typeface="Algerian" panose="04020705040A02060702" pitchFamily="82" charset="0"/>
              </a:rPr>
              <a:t>Ready to HELP YOU.</a:t>
            </a:r>
          </a:p>
          <a:p>
            <a:pPr algn="ctr">
              <a:buFont typeface="Wingdings" pitchFamily="2" charset="2"/>
              <a:buNone/>
            </a:pPr>
            <a:r>
              <a:rPr lang="en-US" sz="11700" dirty="0" smtClean="0">
                <a:solidFill>
                  <a:schemeClr val="tx2"/>
                </a:solidFill>
                <a:latin typeface="Algerian" panose="04020705040A02060702" pitchFamily="82" charset="0"/>
              </a:rPr>
              <a:t> </a:t>
            </a:r>
          </a:p>
          <a:p>
            <a:pPr algn="ctr">
              <a:buFont typeface="Wingdings" pitchFamily="2" charset="2"/>
              <a:buNone/>
            </a:pPr>
            <a:r>
              <a:rPr lang="en-US" sz="11700" dirty="0" smtClean="0">
                <a:solidFill>
                  <a:schemeClr val="tx2"/>
                </a:solidFill>
                <a:latin typeface="Algerian" panose="04020705040A02060702" pitchFamily="82" charset="0"/>
              </a:rPr>
              <a:t>THANK </a:t>
            </a:r>
            <a:r>
              <a:rPr lang="en-US" sz="11700" dirty="0">
                <a:solidFill>
                  <a:schemeClr val="tx2"/>
                </a:solidFill>
                <a:latin typeface="Algerian" panose="04020705040A02060702" pitchFamily="82" charset="0"/>
              </a:rPr>
              <a:t>YOU</a:t>
            </a:r>
          </a:p>
          <a:p>
            <a:endParaRPr lang="en-US" sz="11700" dirty="0">
              <a:solidFill>
                <a:srgbClr val="990000"/>
              </a:solidFill>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anim calcmode="lin" valueType="num">
                                      <p:cBhvr>
                                        <p:cTn id="7" dur="5000" fill="hold"/>
                                        <p:tgtEl>
                                          <p:spTgt spid="18435">
                                            <p:txEl>
                                              <p:pRg st="2" end="2"/>
                                            </p:txEl>
                                          </p:spTgt>
                                        </p:tgtEl>
                                        <p:attrNameLst>
                                          <p:attrName>ppt_w</p:attrName>
                                        </p:attrNameLst>
                                      </p:cBhvr>
                                      <p:tavLst>
                                        <p:tav tm="0" fmla="#ppt_w*sin(2.5*pi*$)">
                                          <p:val>
                                            <p:fltVal val="0"/>
                                          </p:val>
                                        </p:tav>
                                        <p:tav tm="100000">
                                          <p:val>
                                            <p:fltVal val="1"/>
                                          </p:val>
                                        </p:tav>
                                      </p:tavLst>
                                    </p:anim>
                                    <p:anim calcmode="lin" valueType="num">
                                      <p:cBhvr>
                                        <p:cTn id="8" dur="5000" fill="hold"/>
                                        <p:tgtEl>
                                          <p:spTgt spid="18435">
                                            <p:txEl>
                                              <p:pRg st="2" end="2"/>
                                            </p:txEl>
                                          </p:spTgt>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9" presetClass="entr" presetSubtype="10" fill="hold" nodeType="after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 calcmode="lin" valueType="num">
                                      <p:cBhvr>
                                        <p:cTn id="12" dur="5000" fill="hold"/>
                                        <p:tgtEl>
                                          <p:spTgt spid="18435">
                                            <p:txEl>
                                              <p:pRg st="0" end="0"/>
                                            </p:txEl>
                                          </p:spTgt>
                                        </p:tgtEl>
                                        <p:attrNameLst>
                                          <p:attrName>ppt_w</p:attrName>
                                        </p:attrNameLst>
                                      </p:cBhvr>
                                      <p:tavLst>
                                        <p:tav tm="0" fmla="#ppt_w*sin(2.5*pi*$)">
                                          <p:val>
                                            <p:fltVal val="0"/>
                                          </p:val>
                                        </p:tav>
                                        <p:tav tm="100000">
                                          <p:val>
                                            <p:fltVal val="1"/>
                                          </p:val>
                                        </p:tav>
                                      </p:tavLst>
                                    </p:anim>
                                    <p:anim calcmode="lin" valueType="num">
                                      <p:cBhvr>
                                        <p:cTn id="13" dur="5000" fill="hold"/>
                                        <p:tgtEl>
                                          <p:spTgt spid="18435">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0"/>
                            </p:stCondLst>
                            <p:childTnLst>
                              <p:par>
                                <p:cTn id="15" presetID="19" presetClass="entr" presetSubtype="10" fill="hold" nodeType="after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 calcmode="lin" valueType="num">
                                      <p:cBhvr>
                                        <p:cTn id="17" dur="5000" fill="hold"/>
                                        <p:tgtEl>
                                          <p:spTgt spid="18435">
                                            <p:txEl>
                                              <p:pRg st="1" end="1"/>
                                            </p:txEl>
                                          </p:spTgt>
                                        </p:tgtEl>
                                        <p:attrNameLst>
                                          <p:attrName>ppt_w</p:attrName>
                                        </p:attrNameLst>
                                      </p:cBhvr>
                                      <p:tavLst>
                                        <p:tav tm="0" fmla="#ppt_w*sin(2.5*pi*$)">
                                          <p:val>
                                            <p:fltVal val="0"/>
                                          </p:val>
                                        </p:tav>
                                        <p:tav tm="100000">
                                          <p:val>
                                            <p:fltVal val="1"/>
                                          </p:val>
                                        </p:tav>
                                      </p:tavLst>
                                    </p:anim>
                                    <p:anim calcmode="lin" valueType="num">
                                      <p:cBhvr>
                                        <p:cTn id="18" dur="5000" fill="hold"/>
                                        <p:tgtEl>
                                          <p:spTgt spid="1843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2136606"/>
              </p:ext>
            </p:extLst>
          </p:nvPr>
        </p:nvGraphicFramePr>
        <p:xfrm>
          <a:off x="304800" y="228600"/>
          <a:ext cx="8534400" cy="5608071"/>
        </p:xfrm>
        <a:graphic>
          <a:graphicData uri="http://schemas.openxmlformats.org/drawingml/2006/table">
            <a:tbl>
              <a:tblPr>
                <a:tableStyleId>{5C22544A-7EE6-4342-B048-85BDC9FD1C3A}</a:tableStyleId>
              </a:tblPr>
              <a:tblGrid>
                <a:gridCol w="1828801">
                  <a:extLst>
                    <a:ext uri="{9D8B030D-6E8A-4147-A177-3AD203B41FA5}">
                      <a16:colId xmlns:a16="http://schemas.microsoft.com/office/drawing/2014/main" val="3019761502"/>
                    </a:ext>
                  </a:extLst>
                </a:gridCol>
                <a:gridCol w="2005026">
                  <a:extLst>
                    <a:ext uri="{9D8B030D-6E8A-4147-A177-3AD203B41FA5}">
                      <a16:colId xmlns:a16="http://schemas.microsoft.com/office/drawing/2014/main" val="1917799319"/>
                    </a:ext>
                  </a:extLst>
                </a:gridCol>
                <a:gridCol w="2074386">
                  <a:extLst>
                    <a:ext uri="{9D8B030D-6E8A-4147-A177-3AD203B41FA5}">
                      <a16:colId xmlns:a16="http://schemas.microsoft.com/office/drawing/2014/main" val="1687163067"/>
                    </a:ext>
                  </a:extLst>
                </a:gridCol>
                <a:gridCol w="1406988">
                  <a:extLst>
                    <a:ext uri="{9D8B030D-6E8A-4147-A177-3AD203B41FA5}">
                      <a16:colId xmlns:a16="http://schemas.microsoft.com/office/drawing/2014/main" val="166702653"/>
                    </a:ext>
                  </a:extLst>
                </a:gridCol>
                <a:gridCol w="1219199">
                  <a:extLst>
                    <a:ext uri="{9D8B030D-6E8A-4147-A177-3AD203B41FA5}">
                      <a16:colId xmlns:a16="http://schemas.microsoft.com/office/drawing/2014/main" val="775956184"/>
                    </a:ext>
                  </a:extLst>
                </a:gridCol>
              </a:tblGrid>
              <a:tr h="599896">
                <a:tc gridSpan="5">
                  <a:txBody>
                    <a:bodyPr/>
                    <a:lstStyle/>
                    <a:p>
                      <a:pPr algn="ctr" fontAlgn="ctr"/>
                      <a:r>
                        <a:rPr lang="en-US" sz="4000" u="none" strike="noStrike" dirty="0">
                          <a:solidFill>
                            <a:schemeClr val="accent5">
                              <a:lumMod val="75000"/>
                            </a:schemeClr>
                          </a:solidFill>
                          <a:effectLst/>
                          <a:latin typeface="Algerian" panose="04020705040A02060702" pitchFamily="82" charset="0"/>
                        </a:rPr>
                        <a:t>Library Committee</a:t>
                      </a:r>
                      <a:endParaRPr lang="en-US" sz="4000" b="1" i="0" u="none" strike="noStrike" dirty="0">
                        <a:solidFill>
                          <a:schemeClr val="accent5">
                            <a:lumMod val="75000"/>
                          </a:schemeClr>
                        </a:solidFill>
                        <a:effectLst/>
                        <a:latin typeface="Algerian" panose="04020705040A02060702" pitchFamily="82"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8493687"/>
                  </a:ext>
                </a:extLst>
              </a:tr>
              <a:tr h="421748">
                <a:tc>
                  <a:txBody>
                    <a:bodyPr/>
                    <a:lstStyle/>
                    <a:p>
                      <a:pPr algn="ctr" fontAlgn="ctr"/>
                      <a:r>
                        <a:rPr lang="en-US" sz="2000" u="none" strike="noStrike" dirty="0">
                          <a:solidFill>
                            <a:srgbClr val="FF0000"/>
                          </a:solidFill>
                          <a:effectLst/>
                        </a:rPr>
                        <a:t>Functions</a:t>
                      </a:r>
                      <a:endParaRPr lang="en-US" sz="2000" b="1" i="0" u="none" strike="noStrike" dirty="0">
                        <a:solidFill>
                          <a:srgbClr val="FF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solidFill>
                            <a:srgbClr val="FF0000"/>
                          </a:solidFill>
                          <a:effectLst/>
                        </a:rPr>
                        <a:t>Composition</a:t>
                      </a:r>
                      <a:endParaRPr lang="en-US" sz="2000" b="1" i="0" u="none" strike="noStrike" dirty="0">
                        <a:solidFill>
                          <a:srgbClr val="FF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solidFill>
                            <a:srgbClr val="FF0000"/>
                          </a:solidFill>
                          <a:effectLst/>
                        </a:rPr>
                        <a:t>Names Of Faculty/Staff</a:t>
                      </a:r>
                      <a:endParaRPr lang="en-US" sz="1400" b="1" i="0" u="none" strike="noStrike" dirty="0">
                        <a:solidFill>
                          <a:srgbClr val="FF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solidFill>
                            <a:srgbClr val="FF0000"/>
                          </a:solidFill>
                          <a:effectLst/>
                        </a:rPr>
                        <a:t>Frequency of Meeting</a:t>
                      </a:r>
                      <a:endParaRPr lang="en-US" sz="1400" b="1" i="0" u="none" strike="noStrike" dirty="0">
                        <a:solidFill>
                          <a:srgbClr val="FF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solidFill>
                            <a:srgbClr val="FF0000"/>
                          </a:solidFill>
                          <a:effectLst/>
                        </a:rPr>
                        <a:t>Attendance</a:t>
                      </a:r>
                      <a:endParaRPr lang="en-US" sz="1400" b="1" i="0" u="none" strike="noStrike" dirty="0">
                        <a:solidFill>
                          <a:srgbClr val="FF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493465"/>
                  </a:ext>
                </a:extLst>
              </a:tr>
              <a:tr h="481131">
                <a:tc>
                  <a:txBody>
                    <a:bodyPr/>
                    <a:lstStyle/>
                    <a:p>
                      <a:pPr algn="ctr" fontAlgn="ctr"/>
                      <a:r>
                        <a:rPr lang="en-US" sz="1200" u="none" strike="noStrike" dirty="0">
                          <a:effectLst/>
                        </a:rPr>
                        <a:t>-To purchase books and learning resource material.</a:t>
                      </a:r>
                      <a:endParaRPr lang="en-US" sz="12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Chairman</a:t>
                      </a:r>
                      <a:endParaRPr lang="en-US" sz="18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rPr>
                        <a:t>Dr. </a:t>
                      </a:r>
                      <a:r>
                        <a:rPr lang="en-US" sz="1600" u="none" strike="noStrike" dirty="0" err="1">
                          <a:effectLst/>
                        </a:rPr>
                        <a:t>Rajdeep</a:t>
                      </a:r>
                      <a:r>
                        <a:rPr lang="en-US" sz="1600" u="none" strike="noStrike" dirty="0">
                          <a:effectLst/>
                        </a:rPr>
                        <a:t> Singh, Director-Principal</a:t>
                      </a:r>
                      <a:endParaRPr lang="en-US" sz="16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9">
                  <a:txBody>
                    <a:bodyPr/>
                    <a:lstStyle/>
                    <a:p>
                      <a:pPr algn="ctr" fontAlgn="ctr"/>
                      <a:r>
                        <a:rPr lang="en-US" sz="1100" u="none" strike="noStrike" dirty="0">
                          <a:effectLst/>
                        </a:rPr>
                        <a:t>Minimum 1 per semester</a:t>
                      </a:r>
                      <a:endParaRPr lang="en-US" sz="1100" b="1"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9">
                  <a:txBody>
                    <a:bodyPr/>
                    <a:lstStyle/>
                    <a:p>
                      <a:pPr algn="ctr" fontAlgn="ctr"/>
                      <a:r>
                        <a:rPr lang="en-US" sz="1100" u="none" strike="noStrike" dirty="0">
                          <a:effectLst/>
                        </a:rPr>
                        <a:t>Minimum 75%</a:t>
                      </a:r>
                      <a:endParaRPr lang="en-US" sz="1100" b="1"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6919138"/>
                  </a:ext>
                </a:extLst>
              </a:tr>
              <a:tr h="1431251">
                <a:tc>
                  <a:txBody>
                    <a:bodyPr/>
                    <a:lstStyle/>
                    <a:p>
                      <a:pPr algn="ctr" fontAlgn="ctr"/>
                      <a:r>
                        <a:rPr lang="en-US" sz="1200" u="none" strike="noStrike" dirty="0">
                          <a:effectLst/>
                        </a:rPr>
                        <a:t>-To collect, organize and disseminate print and electronic information to the academic community of the Institution and support the research activity of the Institution and to act as Learning Resource Centre.</a:t>
                      </a:r>
                      <a:endParaRPr lang="en-US" sz="12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rPr>
                        <a:t>Member Secretary</a:t>
                      </a:r>
                      <a:endParaRPr lang="en-US" sz="16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Ms. </a:t>
                      </a:r>
                      <a:r>
                        <a:rPr lang="en-US" sz="1800" u="none" strike="noStrike" dirty="0" err="1">
                          <a:effectLst/>
                        </a:rPr>
                        <a:t>Renu</a:t>
                      </a:r>
                      <a:r>
                        <a:rPr lang="en-US" sz="1800" u="none" strike="noStrike" dirty="0">
                          <a:effectLst/>
                        </a:rPr>
                        <a:t> Oberoi, Chief Librarian</a:t>
                      </a:r>
                      <a:endParaRPr lang="en-US" sz="18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34486206"/>
                  </a:ext>
                </a:extLst>
              </a:tr>
              <a:tr h="354273">
                <a:tc rowSpan="7">
                  <a:txBody>
                    <a:bodyPr/>
                    <a:lstStyle/>
                    <a:p>
                      <a:pPr algn="ctr" fontAlgn="ctr"/>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en-US" sz="2000" u="none" strike="noStrike" dirty="0">
                          <a:effectLst/>
                        </a:rPr>
                        <a:t>Members</a:t>
                      </a:r>
                      <a:endParaRPr lang="en-US" sz="20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dirty="0">
                          <a:effectLst/>
                          <a:latin typeface="Aharoni"/>
                        </a:rPr>
                        <a:t>Dr. </a:t>
                      </a:r>
                      <a:r>
                        <a:rPr lang="en-US" sz="1100" u="none" strike="noStrike" dirty="0" err="1">
                          <a:effectLst/>
                          <a:latin typeface="Aharoni"/>
                        </a:rPr>
                        <a:t>Pardeep</a:t>
                      </a:r>
                      <a:r>
                        <a:rPr lang="en-US" sz="1100" u="none" strike="noStrike" dirty="0">
                          <a:effectLst/>
                          <a:latin typeface="Aharoni"/>
                        </a:rPr>
                        <a:t> Singh </a:t>
                      </a:r>
                      <a:r>
                        <a:rPr lang="en-US" sz="1100" u="none" strike="noStrike" dirty="0" err="1">
                          <a:effectLst/>
                          <a:latin typeface="Aharoni"/>
                        </a:rPr>
                        <a:t>Tiwana</a:t>
                      </a:r>
                      <a:r>
                        <a:rPr lang="en-US" sz="1100" u="none" strike="noStrike" dirty="0">
                          <a:effectLst/>
                          <a:latin typeface="Aharoni"/>
                        </a:rPr>
                        <a:t>, Associate Professor, IT</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02050658"/>
                  </a:ext>
                </a:extLst>
              </a:tr>
              <a:tr h="324513">
                <a:tc vMerge="1">
                  <a:txBody>
                    <a:bodyPr/>
                    <a:lstStyle/>
                    <a:p>
                      <a:endParaRPr lang="en-US"/>
                    </a:p>
                  </a:txBody>
                  <a:tcPr/>
                </a:tc>
                <a:tc vMerge="1">
                  <a:txBody>
                    <a:bodyPr/>
                    <a:lstStyle/>
                    <a:p>
                      <a:endParaRPr lang="en-US"/>
                    </a:p>
                  </a:txBody>
                  <a:tcPr/>
                </a:tc>
                <a:tc>
                  <a:txBody>
                    <a:bodyPr/>
                    <a:lstStyle/>
                    <a:p>
                      <a:pPr algn="ctr" fontAlgn="ctr"/>
                      <a:r>
                        <a:rPr lang="en-US" sz="1100" u="none" strike="noStrike" dirty="0">
                          <a:effectLst/>
                          <a:latin typeface="Aharoni"/>
                        </a:rPr>
                        <a:t>Ms. </a:t>
                      </a:r>
                      <a:r>
                        <a:rPr lang="en-US" sz="1100" u="none" strike="noStrike" dirty="0" err="1">
                          <a:effectLst/>
                          <a:latin typeface="Aharoni"/>
                        </a:rPr>
                        <a:t>Parneet</a:t>
                      </a:r>
                      <a:r>
                        <a:rPr lang="en-US" sz="1100" u="none" strike="noStrike" dirty="0">
                          <a:effectLst/>
                          <a:latin typeface="Aharoni"/>
                        </a:rPr>
                        <a:t> Kaur, Assistant Professor- CSE</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68608675"/>
                  </a:ext>
                </a:extLst>
              </a:tr>
              <a:tr h="354273">
                <a:tc vMerge="1">
                  <a:txBody>
                    <a:bodyPr/>
                    <a:lstStyle/>
                    <a:p>
                      <a:endParaRPr lang="en-US"/>
                    </a:p>
                  </a:txBody>
                  <a:tcPr/>
                </a:tc>
                <a:tc vMerge="1">
                  <a:txBody>
                    <a:bodyPr/>
                    <a:lstStyle/>
                    <a:p>
                      <a:endParaRPr lang="en-US"/>
                    </a:p>
                  </a:txBody>
                  <a:tcPr/>
                </a:tc>
                <a:tc>
                  <a:txBody>
                    <a:bodyPr/>
                    <a:lstStyle/>
                    <a:p>
                      <a:pPr algn="ctr" fontAlgn="ctr"/>
                      <a:r>
                        <a:rPr lang="pt-BR" sz="1100" u="none" strike="noStrike" dirty="0">
                          <a:effectLst/>
                          <a:latin typeface="Aharoni"/>
                        </a:rPr>
                        <a:t>Ms. Preeti Bansal, Assistant Professor - ECE</a:t>
                      </a:r>
                      <a:endParaRPr lang="pt-BR"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74526268"/>
                  </a:ext>
                </a:extLst>
              </a:tr>
              <a:tr h="354273">
                <a:tc vMerge="1">
                  <a:txBody>
                    <a:bodyPr/>
                    <a:lstStyle/>
                    <a:p>
                      <a:endParaRPr lang="en-US"/>
                    </a:p>
                  </a:txBody>
                  <a:tcPr/>
                </a:tc>
                <a:tc vMerge="1">
                  <a:txBody>
                    <a:bodyPr/>
                    <a:lstStyle/>
                    <a:p>
                      <a:endParaRPr lang="en-US"/>
                    </a:p>
                  </a:txBody>
                  <a:tcPr/>
                </a:tc>
                <a:tc>
                  <a:txBody>
                    <a:bodyPr/>
                    <a:lstStyle/>
                    <a:p>
                      <a:pPr algn="ctr" fontAlgn="ctr"/>
                      <a:r>
                        <a:rPr lang="en-US" sz="1100" u="none" strike="noStrike" dirty="0">
                          <a:effectLst/>
                          <a:latin typeface="Aharoni"/>
                        </a:rPr>
                        <a:t>Dr. Satish Kumar, Associate Professor- ME</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62793599"/>
                  </a:ext>
                </a:extLst>
              </a:tr>
              <a:tr h="354273">
                <a:tc vMerge="1">
                  <a:txBody>
                    <a:bodyPr/>
                    <a:lstStyle/>
                    <a:p>
                      <a:endParaRPr lang="en-US"/>
                    </a:p>
                  </a:txBody>
                  <a:tcPr/>
                </a:tc>
                <a:tc vMerge="1">
                  <a:txBody>
                    <a:bodyPr/>
                    <a:lstStyle/>
                    <a:p>
                      <a:endParaRPr lang="en-US"/>
                    </a:p>
                  </a:txBody>
                  <a:tcPr/>
                </a:tc>
                <a:tc>
                  <a:txBody>
                    <a:bodyPr/>
                    <a:lstStyle/>
                    <a:p>
                      <a:pPr algn="ctr" fontAlgn="ctr"/>
                      <a:r>
                        <a:rPr lang="en-US" sz="1100" u="none" strike="noStrike" dirty="0">
                          <a:effectLst/>
                          <a:latin typeface="Aharoni"/>
                        </a:rPr>
                        <a:t>Dr. Sham, Associate Professor-Applied Sciences</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44655801"/>
                  </a:ext>
                </a:extLst>
              </a:tr>
              <a:tr h="354273">
                <a:tc vMerge="1">
                  <a:txBody>
                    <a:bodyPr/>
                    <a:lstStyle/>
                    <a:p>
                      <a:endParaRPr lang="en-US"/>
                    </a:p>
                  </a:txBody>
                  <a:tcPr/>
                </a:tc>
                <a:tc vMerge="1">
                  <a:txBody>
                    <a:bodyPr/>
                    <a:lstStyle/>
                    <a:p>
                      <a:endParaRPr lang="en-US"/>
                    </a:p>
                  </a:txBody>
                  <a:tcPr/>
                </a:tc>
                <a:tc>
                  <a:txBody>
                    <a:bodyPr/>
                    <a:lstStyle/>
                    <a:p>
                      <a:pPr algn="ctr" fontAlgn="ctr"/>
                      <a:r>
                        <a:rPr lang="en-US" sz="1100" u="none" strike="noStrike" dirty="0" err="1">
                          <a:effectLst/>
                          <a:latin typeface="Aharoni"/>
                        </a:rPr>
                        <a:t>Mr.Navneet</a:t>
                      </a:r>
                      <a:r>
                        <a:rPr lang="en-US" sz="1100" u="none" strike="noStrike" dirty="0">
                          <a:effectLst/>
                          <a:latin typeface="Aharoni"/>
                        </a:rPr>
                        <a:t> </a:t>
                      </a:r>
                      <a:r>
                        <a:rPr lang="en-US" sz="1100" u="none" strike="noStrike" dirty="0" err="1">
                          <a:effectLst/>
                          <a:latin typeface="Aharoni"/>
                        </a:rPr>
                        <a:t>Katoch,Assistant</a:t>
                      </a:r>
                      <a:r>
                        <a:rPr lang="en-US" sz="1100" u="none" strike="noStrike" dirty="0">
                          <a:effectLst/>
                          <a:latin typeface="Aharoni"/>
                        </a:rPr>
                        <a:t> Professor- MCA</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26863022"/>
                  </a:ext>
                </a:extLst>
              </a:tr>
              <a:tr h="483226">
                <a:tc vMerge="1">
                  <a:txBody>
                    <a:bodyPr/>
                    <a:lstStyle/>
                    <a:p>
                      <a:endParaRPr lang="en-US"/>
                    </a:p>
                  </a:txBody>
                  <a:tcPr/>
                </a:tc>
                <a:tc vMerge="1">
                  <a:txBody>
                    <a:bodyPr/>
                    <a:lstStyle/>
                    <a:p>
                      <a:endParaRPr lang="en-US"/>
                    </a:p>
                  </a:txBody>
                  <a:tcPr/>
                </a:tc>
                <a:tc>
                  <a:txBody>
                    <a:bodyPr/>
                    <a:lstStyle/>
                    <a:p>
                      <a:pPr algn="ctr" fontAlgn="ctr"/>
                      <a:r>
                        <a:rPr lang="en-US" sz="1100" u="none" strike="noStrike" dirty="0" err="1">
                          <a:effectLst/>
                          <a:latin typeface="Aharoni"/>
                        </a:rPr>
                        <a:t>Ms.Ruhani</a:t>
                      </a:r>
                      <a:r>
                        <a:rPr lang="en-US" sz="1100" u="none" strike="noStrike" dirty="0">
                          <a:effectLst/>
                          <a:latin typeface="Aharoni"/>
                        </a:rPr>
                        <a:t> </a:t>
                      </a:r>
                      <a:r>
                        <a:rPr lang="en-US" sz="1100" u="none" strike="noStrike" dirty="0" err="1">
                          <a:effectLst/>
                          <a:latin typeface="Aharoni"/>
                        </a:rPr>
                        <a:t>Mahajan,Assistant</a:t>
                      </a:r>
                      <a:r>
                        <a:rPr lang="en-US" sz="1100" u="none" strike="noStrike" dirty="0">
                          <a:effectLst/>
                          <a:latin typeface="Aharoni"/>
                        </a:rPr>
                        <a:t> Professor- MBA</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27181331"/>
                  </a:ext>
                </a:extLst>
              </a:tr>
            </a:tbl>
          </a:graphicData>
        </a:graphic>
      </p:graphicFrame>
    </p:spTree>
    <p:extLst>
      <p:ext uri="{BB962C8B-B14F-4D97-AF65-F5344CB8AC3E}">
        <p14:creationId xmlns:p14="http://schemas.microsoft.com/office/powerpoint/2010/main" val="1311294938"/>
      </p:ext>
    </p:extLst>
  </p:cSld>
  <p:clrMapOvr>
    <a:masterClrMapping/>
  </p:clrMapOvr>
  <p:transition advTm="1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Algerian" panose="04020705040A02060702" pitchFamily="82" charset="0"/>
              </a:rPr>
              <a:t>CEC LIBRARY STAFF </a:t>
            </a:r>
            <a:endParaRPr lang="en-US" sz="6600" dirty="0">
              <a:latin typeface="Algerian" panose="04020705040A02060702" pitchFamily="8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3147702"/>
              </p:ext>
            </p:extLst>
          </p:nvPr>
        </p:nvGraphicFramePr>
        <p:xfrm>
          <a:off x="304800" y="1600200"/>
          <a:ext cx="8382000" cy="4953003"/>
        </p:xfrm>
        <a:graphic>
          <a:graphicData uri="http://schemas.openxmlformats.org/drawingml/2006/table">
            <a:tbl>
              <a:tblPr firstRow="1" firstCol="1" bandRow="1">
                <a:tableStyleId>{5C22544A-7EE6-4342-B048-85BDC9FD1C3A}</a:tableStyleId>
              </a:tblPr>
              <a:tblGrid>
                <a:gridCol w="4461495">
                  <a:extLst>
                    <a:ext uri="{9D8B030D-6E8A-4147-A177-3AD203B41FA5}">
                      <a16:colId xmlns:a16="http://schemas.microsoft.com/office/drawing/2014/main" val="1595282112"/>
                    </a:ext>
                  </a:extLst>
                </a:gridCol>
                <a:gridCol w="3920505">
                  <a:extLst>
                    <a:ext uri="{9D8B030D-6E8A-4147-A177-3AD203B41FA5}">
                      <a16:colId xmlns:a16="http://schemas.microsoft.com/office/drawing/2014/main" val="1218604856"/>
                    </a:ext>
                  </a:extLst>
                </a:gridCol>
              </a:tblGrid>
              <a:tr h="450273">
                <a:tc>
                  <a:txBody>
                    <a:bodyPr/>
                    <a:lstStyle/>
                    <a:p>
                      <a:pPr marL="0" marR="0">
                        <a:lnSpc>
                          <a:spcPct val="115000"/>
                        </a:lnSpc>
                        <a:spcBef>
                          <a:spcPts val="0"/>
                        </a:spcBef>
                        <a:spcAft>
                          <a:spcPts val="0"/>
                        </a:spcAft>
                        <a:tabLst>
                          <a:tab pos="781050" algn="l"/>
                        </a:tabLst>
                      </a:pPr>
                      <a:r>
                        <a:rPr lang="en-US" sz="2000" b="1" dirty="0">
                          <a:solidFill>
                            <a:schemeClr val="tx1"/>
                          </a:solidFill>
                          <a:effectLst/>
                        </a:rPr>
                        <a:t>NAME </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781050" algn="l"/>
                        </a:tabLst>
                      </a:pPr>
                      <a:r>
                        <a:rPr lang="en-US" sz="2000" b="1">
                          <a:solidFill>
                            <a:schemeClr val="tx1"/>
                          </a:solidFill>
                          <a:effectLst/>
                        </a:rPr>
                        <a:t>DESIGNATION</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3117904667"/>
                  </a:ext>
                </a:extLst>
              </a:tr>
              <a:tr h="450273">
                <a:tc>
                  <a:txBody>
                    <a:bodyPr/>
                    <a:lstStyle/>
                    <a:p>
                      <a:pPr marL="0" marR="0">
                        <a:lnSpc>
                          <a:spcPct val="115000"/>
                        </a:lnSpc>
                        <a:spcBef>
                          <a:spcPts val="0"/>
                        </a:spcBef>
                        <a:spcAft>
                          <a:spcPts val="0"/>
                        </a:spcAft>
                        <a:tabLst>
                          <a:tab pos="781050" algn="l"/>
                        </a:tabLst>
                      </a:pPr>
                      <a:r>
                        <a:rPr lang="en-US" sz="2000" b="1" dirty="0">
                          <a:solidFill>
                            <a:schemeClr val="tx1"/>
                          </a:solidFill>
                          <a:effectLst/>
                        </a:rPr>
                        <a:t>RENU OBEROI</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781050" algn="l"/>
                        </a:tabLst>
                      </a:pPr>
                      <a:r>
                        <a:rPr lang="en-US" sz="2000" b="1">
                          <a:solidFill>
                            <a:schemeClr val="tx1"/>
                          </a:solidFill>
                          <a:effectLst/>
                        </a:rPr>
                        <a:t>CHIEF LIBRARIAN</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613097635"/>
                  </a:ext>
                </a:extLst>
              </a:tr>
              <a:tr h="450273">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SAPNA SHARMA</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a:solidFill>
                            <a:schemeClr val="tx1"/>
                          </a:solidFill>
                          <a:effectLst/>
                        </a:rPr>
                        <a:t>LIBRARIAN</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2202668523"/>
                  </a:ext>
                </a:extLst>
              </a:tr>
              <a:tr h="450273">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SUKHWINDER KAUR</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a:solidFill>
                            <a:schemeClr val="tx1"/>
                          </a:solidFill>
                          <a:effectLst/>
                        </a:rPr>
                        <a:t>ASSISTANT LIBRARIAN </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842186063"/>
                  </a:ext>
                </a:extLst>
              </a:tr>
              <a:tr h="450273">
                <a:tc>
                  <a:txBody>
                    <a:bodyPr/>
                    <a:lstStyle/>
                    <a:p>
                      <a:pPr marL="0" marR="0" indent="0" algn="l" defTabSz="914400" rtl="0" eaLnBrk="1" fontAlgn="auto" latinLnBrk="0" hangingPunct="1">
                        <a:lnSpc>
                          <a:spcPct val="115000"/>
                        </a:lnSpc>
                        <a:spcBef>
                          <a:spcPts val="0"/>
                        </a:spcBef>
                        <a:spcAft>
                          <a:spcPts val="0"/>
                        </a:spcAft>
                        <a:buClrTx/>
                        <a:buSzTx/>
                        <a:buFontTx/>
                        <a:buNone/>
                        <a:tabLst>
                          <a:tab pos="1242060" algn="l"/>
                          <a:tab pos="3057525" algn="ctr"/>
                        </a:tabLst>
                        <a:defRPr/>
                      </a:pPr>
                      <a:r>
                        <a:rPr lang="en-US" sz="2000" b="1" dirty="0" smtClean="0">
                          <a:solidFill>
                            <a:schemeClr val="tx1"/>
                          </a:solidFill>
                          <a:effectLst/>
                        </a:rPr>
                        <a:t>SHIVANI JASWAL</a:t>
                      </a:r>
                      <a:endParaRPr lang="en-US" sz="2000" b="1" dirty="0" smtClean="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ASSISTANT LIBRARIAN</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2294264538"/>
                  </a:ext>
                </a:extLst>
              </a:tr>
              <a:tr h="450273">
                <a:tc>
                  <a:txBody>
                    <a:bodyPr/>
                    <a:lstStyle/>
                    <a:p>
                      <a:pPr marL="0" marR="0">
                        <a:lnSpc>
                          <a:spcPct val="115000"/>
                        </a:lnSpc>
                        <a:spcBef>
                          <a:spcPts val="0"/>
                        </a:spcBef>
                        <a:spcAft>
                          <a:spcPts val="0"/>
                        </a:spcAft>
                        <a:tabLst>
                          <a:tab pos="1242060" algn="l"/>
                          <a:tab pos="3057525" algn="ctr"/>
                        </a:tabLst>
                      </a:pPr>
                      <a:r>
                        <a:rPr lang="en-US" sz="2000" b="1" dirty="0" smtClean="0">
                          <a:solidFill>
                            <a:schemeClr val="tx1"/>
                          </a:solidFill>
                          <a:effectLst/>
                          <a:latin typeface="Calibri" panose="020F0502020204030204" pitchFamily="34" charset="0"/>
                          <a:ea typeface="SimSun" panose="02010600030101010101" pitchFamily="2" charset="-122"/>
                        </a:rPr>
                        <a:t>KUSUM SHARMA</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a:solidFill>
                            <a:schemeClr val="tx1"/>
                          </a:solidFill>
                          <a:effectLst/>
                        </a:rPr>
                        <a:t>ASSISTANT LIBRARIAN</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1301451597"/>
                  </a:ext>
                </a:extLst>
              </a:tr>
              <a:tr h="450273">
                <a:tc>
                  <a:txBody>
                    <a:bodyPr/>
                    <a:lstStyle/>
                    <a:p>
                      <a:pPr marL="0" marR="0" algn="just">
                        <a:lnSpc>
                          <a:spcPct val="115000"/>
                        </a:lnSpc>
                        <a:spcBef>
                          <a:spcPts val="0"/>
                        </a:spcBef>
                        <a:spcAft>
                          <a:spcPts val="0"/>
                        </a:spcAft>
                        <a:tabLst>
                          <a:tab pos="1242060" algn="l"/>
                          <a:tab pos="3057525" algn="ctr"/>
                        </a:tabLst>
                      </a:pPr>
                      <a:r>
                        <a:rPr lang="en-US" sz="2000" b="1" dirty="0">
                          <a:solidFill>
                            <a:schemeClr val="tx1"/>
                          </a:solidFill>
                          <a:effectLst/>
                        </a:rPr>
                        <a:t>NARESH KUMAR</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LIBRARY </a:t>
                      </a:r>
                      <a:r>
                        <a:rPr lang="en-US" sz="2000" b="1" dirty="0" smtClean="0">
                          <a:solidFill>
                            <a:schemeClr val="tx1"/>
                          </a:solidFill>
                          <a:effectLst/>
                        </a:rPr>
                        <a:t>ASSISTANT</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3831650612"/>
                  </a:ext>
                </a:extLst>
              </a:tr>
              <a:tr h="450273">
                <a:tc>
                  <a:txBody>
                    <a:bodyPr/>
                    <a:lstStyle/>
                    <a:p>
                      <a:pPr marL="0" marR="0">
                        <a:lnSpc>
                          <a:spcPct val="115000"/>
                        </a:lnSpc>
                        <a:spcBef>
                          <a:spcPts val="0"/>
                        </a:spcBef>
                        <a:spcAft>
                          <a:spcPts val="0"/>
                        </a:spcAft>
                        <a:tabLst>
                          <a:tab pos="1242060" algn="l"/>
                          <a:tab pos="3057525" algn="ctr"/>
                        </a:tabLst>
                      </a:pPr>
                      <a:r>
                        <a:rPr lang="en-US" sz="2000" b="1" dirty="0" smtClean="0">
                          <a:solidFill>
                            <a:schemeClr val="tx1"/>
                          </a:solidFill>
                          <a:effectLst/>
                        </a:rPr>
                        <a:t>JANG </a:t>
                      </a:r>
                      <a:r>
                        <a:rPr lang="en-US" sz="2000" b="1" dirty="0">
                          <a:solidFill>
                            <a:schemeClr val="tx1"/>
                          </a:solidFill>
                          <a:effectLst/>
                        </a:rPr>
                        <a:t>SINGH</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LIBRARY </a:t>
                      </a:r>
                      <a:r>
                        <a:rPr lang="en-US" sz="2000" b="1" dirty="0" smtClean="0">
                          <a:solidFill>
                            <a:schemeClr val="tx1"/>
                          </a:solidFill>
                          <a:effectLst/>
                        </a:rPr>
                        <a:t>ASSISTANT</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3361688229"/>
                  </a:ext>
                </a:extLst>
              </a:tr>
              <a:tr h="450273">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MUKESH KUMAR</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LIBRARY </a:t>
                      </a:r>
                      <a:r>
                        <a:rPr lang="en-US" sz="2000" b="1" dirty="0" smtClean="0">
                          <a:solidFill>
                            <a:schemeClr val="tx1"/>
                          </a:solidFill>
                          <a:effectLst/>
                        </a:rPr>
                        <a:t>ASSISTANT</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4081764440"/>
                  </a:ext>
                </a:extLst>
              </a:tr>
              <a:tr h="450273">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KAMLESH KUMARI</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LIBRARY RESTORER</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354351839"/>
                  </a:ext>
                </a:extLst>
              </a:tr>
              <a:tr h="450273">
                <a:tc>
                  <a:txBody>
                    <a:bodyPr/>
                    <a:lstStyle/>
                    <a:p>
                      <a:pPr marL="0" marR="0">
                        <a:lnSpc>
                          <a:spcPct val="115000"/>
                        </a:lnSpc>
                        <a:spcBef>
                          <a:spcPts val="0"/>
                        </a:spcBef>
                        <a:spcAft>
                          <a:spcPts val="0"/>
                        </a:spcAft>
                        <a:tabLst>
                          <a:tab pos="1242060" algn="l"/>
                          <a:tab pos="3057525" algn="ctr"/>
                        </a:tabLst>
                      </a:pPr>
                      <a:r>
                        <a:rPr lang="en-US" sz="2000" b="1">
                          <a:solidFill>
                            <a:schemeClr val="tx1"/>
                          </a:solidFill>
                          <a:effectLst/>
                        </a:rPr>
                        <a:t>PRITPAL </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LIBRARY RESTORER</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1730395435"/>
                  </a:ext>
                </a:extLst>
              </a:tr>
            </a:tbl>
          </a:graphicData>
        </a:graphic>
      </p:graphicFrame>
    </p:spTree>
    <p:extLst>
      <p:ext uri="{BB962C8B-B14F-4D97-AF65-F5344CB8AC3E}">
        <p14:creationId xmlns:p14="http://schemas.microsoft.com/office/powerpoint/2010/main" val="227929526"/>
      </p:ext>
    </p:extLst>
  </p:cSld>
  <p:clrMapOvr>
    <a:masterClrMapping/>
  </p:clrMapOvr>
  <p:transition advTm="1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2279</TotalTime>
  <Words>2434</Words>
  <Application>Microsoft Office PowerPoint</Application>
  <PresentationFormat>On-screen Show (4:3)</PresentationFormat>
  <Paragraphs>792</Paragraphs>
  <Slides>77</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77</vt:i4>
      </vt:variant>
    </vt:vector>
  </HeadingPairs>
  <TitlesOfParts>
    <vt:vector size="90" baseType="lpstr">
      <vt:lpstr>SimSun</vt:lpstr>
      <vt:lpstr>Aharoni</vt:lpstr>
      <vt:lpstr>Algerian</vt:lpstr>
      <vt:lpstr>Arial</vt:lpstr>
      <vt:lpstr>Arial Black</vt:lpstr>
      <vt:lpstr>Arial Narrow</vt:lpstr>
      <vt:lpstr>Bodoni MT Black</vt:lpstr>
      <vt:lpstr>Britannic Bold</vt:lpstr>
      <vt:lpstr>Calibri</vt:lpstr>
      <vt:lpstr>Raavi</vt:lpstr>
      <vt:lpstr>Times New Roman</vt:lpstr>
      <vt:lpstr>Wingdings</vt:lpstr>
      <vt:lpstr>Office Theme</vt:lpstr>
      <vt:lpstr>               MAIN LIBRARY          </vt:lpstr>
      <vt:lpstr>PowerPoint Presentation</vt:lpstr>
      <vt:lpstr>LIBRARY TIMINGS </vt:lpstr>
      <vt:lpstr>PowerPoint Presentation</vt:lpstr>
      <vt:lpstr>PowerPoint Presentation</vt:lpstr>
      <vt:lpstr>LIBRARY AT A GLANCE</vt:lpstr>
      <vt:lpstr>LIBRARY  STATISTICS</vt:lpstr>
      <vt:lpstr>PowerPoint Presentation</vt:lpstr>
      <vt:lpstr>CEC LIBRARY STAFF </vt:lpstr>
      <vt:lpstr>      COLLEGE WEBSITE                          http://cecmohali.org/         LIBRARY SOFTWARE                                     LIBSYS            </vt:lpstr>
      <vt:lpstr>LIBRARY AUTOMATION USING INTEGRATED LIBRARY MANAGEMENT SYSTEM (ILMS) LIBRARY SOFTWARE INTERFACE</vt:lpstr>
      <vt:lpstr>LIBRARY WEBOPAC</vt:lpstr>
      <vt:lpstr>                             LOCATE YOUR BOOK(S)                             “HOW TO USE WEB OPAC” STEP 1 :      SEARCH ON CGC WEBSITES:-  www.cgc.edu.in OR cecmohali.org . STEP 2 :      CLICK ON ONLINE LIBRARY OR LIBRARY. STEP 3 :      IN THE SEARCH BAR :                      SEARCH BY AUTHOR (SURNAME/FIRST NAME)                      SEARCH BY TITLE (DON’T USE A, AN, THE)                     SEARCH BY KEYWORD STEP 4 :      SELECT THE BOOK OF YOUR CHOICE FROM YOUR CONCERNED LIBRARY ON                                        THE RIGHT-HAND SIDE FIELD (i.e., ALL) AND “GO”.  STEP 5 :       SELECT BROWSE: TO KNOW ABOUT COLLECTION BY AUTHOR, TITLE,                        CLASSIFIED, SUBJECT, PUBLISHER, PLACE. STEP 6 :       SELECT MY ACCOUNT: TO KNOW ABOUT THE BOOKS YOU HAVE                       FACULTY WILL ENTER EMPLOYEE CODE AS USER ID &amp; STUDENTS WILL                         ENTER ROLL NO. AS USER ID.                      PASSWORD IS SAME FOR ALL “cgclib”.                     AFTER LOGGING IN EVERYONE HAS THE OPTION TO CHANGE THEIR                          PASSWORD.                                          NOTE : DO NOT CLOSE THE WINDOW AFTER USE  </vt:lpstr>
      <vt:lpstr>PowerPoint Presentation</vt:lpstr>
      <vt:lpstr>                                  E RESOURCES Number of e-books (WORLD E-BOOK LIBRARY)                  20 Lacs+ Number of e-books (EBSCO)                                                      2,49,000   NDL Membership E-BOOKs                                                         45 Lacs+ Number of e-journals(DELNET)                                                    1550 Engg. e-journals(EBSCO)                                                                3000+          Business Source Elite ( EBSCO)                                                      1056 NPTEL VIDEO LECTURES                                                                 2203 CDs  ( of Books and Magazines)                                                    1200 TURNITIN Plagiarism Software </vt:lpstr>
      <vt:lpstr>PowerPoint Presentation</vt:lpstr>
      <vt:lpstr>PowerPoint Presentation</vt:lpstr>
      <vt:lpstr>   The library has subscription of DELNET database via link http://www.delnet.in  since the year 2013 and is subscribing e-journals and e-books through World e-book library via link http://database.worldlibrary.org/  and Gale journals via URL https://link.gale.com/apps/menu?u=chandigarhengg </vt:lpstr>
      <vt:lpstr>  EBSCO DATABASE  EBSCO resources can also be remotely accessed on EBSCO App. or on the link http://search.ebscohost.com. It provides scholarly 3000 e-journals, working papers, reports, and datasets, and millions of digitized historical primary sources, including 2,49,000 e-books. </vt:lpstr>
      <vt:lpstr>PowerPoint Presentation</vt:lpstr>
      <vt:lpstr>  ANTI-PLAGIARISM SOFTWARE To promote and support the research activities, CEC -CGC as a remedial measure has provided access to anti-plagiarism software TURNITIN since 2020.It is one such software, which is being successfully used at the global level to cross-check a vast database for identifying plagiarized portions in one’s research. </vt:lpstr>
      <vt:lpstr>      Lakhs of e-books can be accessed through NDL via link http://ndl.iitkgp.ac.in//.    INSTITUTIONAL NDL MEMBERSHIP NUMBER  :INPBNC3ADJJC9BP</vt:lpstr>
      <vt:lpstr>   NPTEL Video lectures Stream wise NPTEL  2203 video lectures can be accessed via  FTP LINK - ftp://192.168.100.14   </vt:lpstr>
      <vt:lpstr>                                                            Repository Links  1   e-PG Pathshala     https://epgp.inflibnet.ac.in 2  e-Shodh Sindhu    https://ess.inflibnet.ac.in 3  Search Engine for PDF Books   www.pdfdrive.com 4  National Digital Library of India      https://ndl.iitkgp.ac.in 5  ShodhGanga      https://shodhganga.inflibnet.ac.in/ 6  Discover scientific knowledge and stay connected to the world of science   https://www.researchgate.net/ 7  Free e books(60000+)https://www.gutenberg.org/ 8  NPTEL [National Programme on Technology Enhanced Learning]     https://nptel.ac.in 9   NPTEL Video Lectures          https://archive.nptel.ac.in/</vt:lpstr>
      <vt:lpstr>10  OASIS (Openly Available Sources Integrated Search) https://openlibrary.org/ 11  Open access for academic books https://www.oapen.org/ 12  SAKSHAT   https://sakshat.ac.in/?project=vidwan 13   Science, Health, Medical and Engineering Journals   www.sciencedirect.com 14  Open Access books    https://www.doabooks.org/ 15  SWAYAMPRABHA   https://www.swayamprabha.gov.in 16  SWAYAM Online Courses https://storage.googleapis.com/uniquecourses/online.html 17   Engineering Research papers Database  www.engpaper.com 18   Engineering and Applied Sciences Technology Journals   www.ijeast.com 19  Enhancement in Learning with Improvement in Skills (ELIS) portal    http://free.aicte-india.org/ 20    DOAB - Directory of Open Access Books https://directory.doabooks.org/handle/20.500.12854/34495</vt:lpstr>
      <vt:lpstr>  21  DOAJ    https://doaj.org/ 22   e-Content courseware in UG subjects   http://cec.nic.in/cec/ 23   E-Kalpa    https://icar.org.in/content/e-kalpa 24   Open Access Books and Journals  https://about.jstor.org/librarians/books/open-access-books-jstor/  25   Free e-Books   https://www.gutenberg.org/ 26    AICTE Collaborations (MoU) with other Organizations https://www.aicte-india.org/education/collaborations 27   AAKASH EDUCATIONAL PORTAL https://www.it.iitb.ac.in/nmeict/home.html 28    InfoPort    https:/infoport.inflibnet.ac.in 29   National Educational Alliance for Technology https//neat.aicte-india.org/ 30   OAPEN    https://www.oapen.org/  </vt:lpstr>
      <vt:lpstr> 31   QUANTUM &amp; NANO COMPUTING https://www.dei.ac.in/dei/quantumNano/  32  The Online Books Page https://onlinebooks.library.upenn.edu/lists.html 33    SNLTR     https://nltr.org 34   EThOS    https://ethos.bl.uk/Home.do 35    DART-Europe E-theses Portal https://www.dart-europe.org/basic-search.php 36   Virtual Labs    http://www.vlab.co.in/ 37   YOUTH4WORK https://www.youth4work.com/onlinetalenttest 38   Theses     https://library-archives.canada.ca/eng 39   Gateway Accelerating Scientific Discovery https://worldwidescience.org/ 40   DIGITAL LIBRARY INFLIBNET   https://ess.inflibnet.ac.in/  </vt:lpstr>
      <vt:lpstr>    41   Digital Commons Network    https://irsc.libguides.com   42   Engineering Journal Database      researchgate.net 43   FOSSEE      https://fossee.in 44   Study IQ Education www.youtube.com 45   UG/PG MOOC  shttp://ugcmoocs.intlibnet.ac.in/ugemoocs 46   Engineering and technology Journal Database   omicsonline.org 47   E-Books and E-Journalshttps://www.socsccybraryamu.ac.in/ 48   CEC-UGC YouTube Channelhttps://www.youtube.com/user/cecedusat 49   TCS iON Digital Glass Room        https://learning.tcsionhub.in/hub/glass-room/ 50   RIChttps://eric.ed.gov/ 51   Free e-Databaseshttp://www.globethics.net/ </vt:lpstr>
      <vt:lpstr>52    Free Journalshttp://www.archive.org 53    Spoken Tutorialhttps:/spoken-tutorial.org/ 54   National Apprenticeship Training Scheme http://mhrdnats.gov.in/ 55   E – Kumbh      https://ekumbh.aicte-india.org/ 56  E-BOOKS    https://www.wikibooks.org/ 57  Social Science Research Network (SSRN) https://www.ssrn.com/ </vt:lpstr>
      <vt:lpstr>PowerPoint Presentation</vt:lpstr>
      <vt:lpstr>              FREE E-MAGAZINE WEBSITES https://freemagazinepdf.com/ https://worldmags.net/ https://fliphtml5.com/ https://www.bisinfotech.com/bisinfotech-magazine https://pdf-magazines.org/ https://all-freemagazines.com/ https://downmagaz.net/ https://www.pdfmagaz.club/ https://magazinenewsstand.com/digital-magazines https://pdf-magazines-download.com/</vt:lpstr>
      <vt:lpstr>FACILITIES PROVIDED BY LIBRARY </vt:lpstr>
      <vt:lpstr>BARCODE SCANNED ENTRY/EXIT Since the ID cards are scanned to keep track of entry and exit, foot traffic in the library is computerized. Students scan their ID cards as they enter or leave the library using the barcode scanner for that.</vt:lpstr>
      <vt:lpstr>CEC LIBRARY FOOTFALL INCLUDING APPLIED SC. LIBRARY </vt:lpstr>
      <vt:lpstr> ONLINE CATALOGUE (OPAC)  The facility to search the open public access catalogue (OPAC) is open to all the users over the campus-wide LAN at the URL:  https://cgcopac.lsease.in/.  2 pcs in the library are exclusively dedicated to OPAC search to facilitate the users.  </vt:lpstr>
      <vt:lpstr>DIGITAL LIBRARY THE LIBRARY INTENDS TO HAVE A WELL-DEVELOPED COMPUTER AND NETWORK INFRASTRUCTURE IN THE FORM OF A DIGITAL LIBRARY WITH A PROVISION OF 20 COMPUTERS TO FACILITATE THE USE OF ALL THE WEB-BASED RESOURCES AND SERVICES SUBSCRIBED</vt:lpstr>
      <vt:lpstr>Detail of computer systems in CEC-CGC (Main &amp; Departmental) libraries For students to study E resources </vt:lpstr>
      <vt:lpstr>WI-FI  FACILITY STUDENTS &amp; FACULTY CAN ACCESS THE INTERNET WITHIN LIBRARY PREMISES ON THEIR LAPTOPS AND MOBILES AS THE LIBRARY IS WI-FI ENABLED.  </vt:lpstr>
      <vt:lpstr>REPROGRAPHIC SERVICE THE LIBRARY FACILITATES ITS USERS BY PROVIDING REPROGRAPHIC SERVICE FOR GETTING THE REQUIRED MATERIAL PHOTOCOPIED. THE LIBRARY ALSO HAS A SCANNING FACILITY AVAILABLE WITHIN THE LIBRARY PREMISES. </vt:lpstr>
      <vt:lpstr> READING HALL FACILITY   The library provides its users with a conducive atmosphere with ample seating capacity on the ground floor and the first floor. </vt:lpstr>
      <vt:lpstr>CCTVs in Main Library </vt:lpstr>
      <vt:lpstr>INDUCTION PROGRAMME FOR FRESHERS (SESSION  2025-2026)</vt:lpstr>
      <vt:lpstr>STREAMWISE COLLECTION OF  CEC LIBRARY</vt:lpstr>
      <vt:lpstr>PowerPoint Presentation</vt:lpstr>
      <vt:lpstr>DISPLAY OF NEW ARRIVALS </vt:lpstr>
      <vt:lpstr>NEW ARRIVALS – YEAR 2025-26</vt:lpstr>
      <vt:lpstr>PowerPoint Presentation</vt:lpstr>
      <vt:lpstr>DIFFERENT SECTIONS OF LIBRARY</vt:lpstr>
      <vt:lpstr>ACQUISITION SECTION </vt:lpstr>
      <vt:lpstr>LIBRARY NOTICE BOARD</vt:lpstr>
      <vt:lpstr>ENTRY / EXIT GATE </vt:lpstr>
      <vt:lpstr>PROPERTY COUNTER</vt:lpstr>
      <vt:lpstr>REFERENCE SECTION</vt:lpstr>
      <vt:lpstr>DISPLAY OF ENCYCLOPEDIA/ DICTIONARIES </vt:lpstr>
      <vt:lpstr>CIRCULATION SECTION</vt:lpstr>
      <vt:lpstr>CIRCULATION SCHEDULE</vt:lpstr>
      <vt:lpstr>SPECIMEN : STUDENTS’ LIBRARY CARD AND TICKETS</vt:lpstr>
      <vt:lpstr>BOOK BANK SECTION </vt:lpstr>
      <vt:lpstr>RARE BOOKS SECTION </vt:lpstr>
      <vt:lpstr>PG COURSES BOOKS SECTION </vt:lpstr>
      <vt:lpstr>STACK AREA- GROUND FLOOR</vt:lpstr>
      <vt:lpstr>STACK AREA- FIRST FLOOR</vt:lpstr>
      <vt:lpstr>PERIODICAL SECTION </vt:lpstr>
      <vt:lpstr>SUBSCRIBED PRINT JOURNALS – YEAR 2026 </vt:lpstr>
      <vt:lpstr>PowerPoint Presentation</vt:lpstr>
      <vt:lpstr> </vt:lpstr>
      <vt:lpstr>PowerPoint Presentation</vt:lpstr>
      <vt:lpstr>BOUND VOLUMES SECTION JOURNALS 2003-2024</vt:lpstr>
      <vt:lpstr>PowerPoint Presentation</vt:lpstr>
      <vt:lpstr>LIST OF MAGAZINES </vt:lpstr>
      <vt:lpstr>LIST OF MAGAZINES      CONTD.</vt:lpstr>
      <vt:lpstr>CHANDIGARH ENGINEERING COLLEGE- CGC</vt:lpstr>
      <vt:lpstr>           Library Rules         CONTD.</vt:lpstr>
      <vt:lpstr>Library Rules         CONTD.</vt:lpstr>
      <vt:lpstr>CEC-CGC LIBRARY NEWSLETTER LIBRARY BUZZ</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CHANDIGARH ENGINERING COLLEGE – CGC, Landran     MAIN LIBRARY</dc:title>
  <dc:creator>Admin</dc:creator>
  <cp:lastModifiedBy>admin</cp:lastModifiedBy>
  <cp:revision>216</cp:revision>
  <cp:lastPrinted>2025-02-28T08:42:58Z</cp:lastPrinted>
  <dcterms:created xsi:type="dcterms:W3CDTF">2006-08-16T00:00:00Z</dcterms:created>
  <dcterms:modified xsi:type="dcterms:W3CDTF">2026-05-14T06:36:49Z</dcterms:modified>
</cp:coreProperties>
</file>